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84"/>
  </p:notesMasterIdLst>
  <p:handoutMasterIdLst>
    <p:handoutMasterId r:id="rId85"/>
  </p:handoutMasterIdLst>
  <p:sldIdLst>
    <p:sldId id="256" r:id="rId3"/>
    <p:sldId id="270" r:id="rId4"/>
    <p:sldId id="373" r:id="rId5"/>
    <p:sldId id="375" r:id="rId6"/>
    <p:sldId id="376" r:id="rId7"/>
    <p:sldId id="377" r:id="rId8"/>
    <p:sldId id="378" r:id="rId9"/>
    <p:sldId id="379" r:id="rId10"/>
    <p:sldId id="380" r:id="rId11"/>
    <p:sldId id="391" r:id="rId12"/>
    <p:sldId id="392" r:id="rId13"/>
    <p:sldId id="393" r:id="rId14"/>
    <p:sldId id="394" r:id="rId15"/>
    <p:sldId id="374" r:id="rId16"/>
    <p:sldId id="395" r:id="rId17"/>
    <p:sldId id="396" r:id="rId18"/>
    <p:sldId id="403" r:id="rId19"/>
    <p:sldId id="397" r:id="rId20"/>
    <p:sldId id="404" r:id="rId21"/>
    <p:sldId id="405" r:id="rId22"/>
    <p:sldId id="406" r:id="rId23"/>
    <p:sldId id="407" r:id="rId24"/>
    <p:sldId id="398" r:id="rId25"/>
    <p:sldId id="408" r:id="rId26"/>
    <p:sldId id="409" r:id="rId27"/>
    <p:sldId id="399" r:id="rId28"/>
    <p:sldId id="410" r:id="rId29"/>
    <p:sldId id="411" r:id="rId30"/>
    <p:sldId id="401" r:id="rId31"/>
    <p:sldId id="412" r:id="rId32"/>
    <p:sldId id="400" r:id="rId33"/>
    <p:sldId id="413" r:id="rId34"/>
    <p:sldId id="402" r:id="rId35"/>
    <p:sldId id="414" r:id="rId36"/>
    <p:sldId id="418" r:id="rId37"/>
    <p:sldId id="419" r:id="rId38"/>
    <p:sldId id="420" r:id="rId39"/>
    <p:sldId id="421" r:id="rId40"/>
    <p:sldId id="422" r:id="rId41"/>
    <p:sldId id="423" r:id="rId42"/>
    <p:sldId id="424" r:id="rId43"/>
    <p:sldId id="425" r:id="rId44"/>
    <p:sldId id="426" r:id="rId45"/>
    <p:sldId id="427" r:id="rId46"/>
    <p:sldId id="428" r:id="rId47"/>
    <p:sldId id="429" r:id="rId48"/>
    <p:sldId id="430" r:id="rId49"/>
    <p:sldId id="431" r:id="rId50"/>
    <p:sldId id="432" r:id="rId51"/>
    <p:sldId id="433" r:id="rId52"/>
    <p:sldId id="434" r:id="rId53"/>
    <p:sldId id="435" r:id="rId54"/>
    <p:sldId id="436" r:id="rId55"/>
    <p:sldId id="437" r:id="rId56"/>
    <p:sldId id="438" r:id="rId57"/>
    <p:sldId id="439" r:id="rId58"/>
    <p:sldId id="440" r:id="rId59"/>
    <p:sldId id="441" r:id="rId60"/>
    <p:sldId id="442" r:id="rId61"/>
    <p:sldId id="443" r:id="rId62"/>
    <p:sldId id="444" r:id="rId63"/>
    <p:sldId id="445" r:id="rId64"/>
    <p:sldId id="446" r:id="rId65"/>
    <p:sldId id="447" r:id="rId66"/>
    <p:sldId id="448" r:id="rId67"/>
    <p:sldId id="449" r:id="rId68"/>
    <p:sldId id="450" r:id="rId69"/>
    <p:sldId id="451" r:id="rId70"/>
    <p:sldId id="452" r:id="rId71"/>
    <p:sldId id="453" r:id="rId72"/>
    <p:sldId id="454" r:id="rId73"/>
    <p:sldId id="455" r:id="rId74"/>
    <p:sldId id="456" r:id="rId75"/>
    <p:sldId id="457" r:id="rId76"/>
    <p:sldId id="458" r:id="rId77"/>
    <p:sldId id="459" r:id="rId78"/>
    <p:sldId id="460" r:id="rId79"/>
    <p:sldId id="461" r:id="rId80"/>
    <p:sldId id="462" r:id="rId81"/>
    <p:sldId id="463" r:id="rId82"/>
    <p:sldId id="415" r:id="rId83"/>
  </p:sldIdLst>
  <p:sldSz cx="9144000" cy="6858000" type="screen4x3"/>
  <p:notesSz cx="6881813" cy="9296400"/>
  <p:custDataLst>
    <p:tags r:id="rId86"/>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98475" autoAdjust="0"/>
  </p:normalViewPr>
  <p:slideViewPr>
    <p:cSldViewPr>
      <p:cViewPr varScale="1">
        <p:scale>
          <a:sx n="72" d="100"/>
          <a:sy n="72" d="100"/>
        </p:scale>
        <p:origin x="-118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ableStyles" Target="tableStyles.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Small objects and paper</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Name the objects and label on paper </a:t>
          </a:r>
          <a:endParaRPr lang="en-US" sz="2400" dirty="0"/>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Explain the noun – name people, places, things and ideas</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ECA87D54-7436-4E09-925E-932037D2FF94}">
      <dgm:prSet phldrT="[Text]" custT="1"/>
      <dgm:spPr/>
      <dgm:t>
        <a:bodyPr/>
        <a:lstStyle/>
        <a:p>
          <a:r>
            <a:rPr lang="en-US" sz="2400" dirty="0" smtClean="0"/>
            <a:t>Place the black triangle over the slips of paper</a:t>
          </a:r>
          <a:endParaRPr lang="en-US" sz="2400" dirty="0"/>
        </a:p>
      </dgm:t>
    </dgm:pt>
    <dgm:pt modelId="{E705D4F1-0208-4B6C-95DF-40EE9FCC49AE}" type="parTrans" cxnId="{2EEF3A26-4543-446C-A1C1-234D82597F82}">
      <dgm:prSet/>
      <dgm:spPr/>
      <dgm:t>
        <a:bodyPr/>
        <a:lstStyle/>
        <a:p>
          <a:endParaRPr lang="en-US"/>
        </a:p>
      </dgm:t>
    </dgm:pt>
    <dgm:pt modelId="{05AE9B87-2765-4620-8FF2-CCB9F8D43943}" type="sibTrans" cxnId="{2EEF3A26-4543-446C-A1C1-234D82597F82}">
      <dgm:prSet/>
      <dgm:spPr/>
      <dgm:t>
        <a:bodyPr/>
        <a:lstStyle/>
        <a:p>
          <a:endParaRPr lang="en-US"/>
        </a:p>
      </dgm:t>
    </dgm:pt>
    <dgm:pt modelId="{159B2ADE-2D76-4446-974B-355B7E6C5DCA}">
      <dgm:prSet phldrT="[Text]" custT="1"/>
      <dgm:spPr/>
      <dgm:t>
        <a:bodyPr/>
        <a:lstStyle/>
        <a:p>
          <a:r>
            <a:rPr lang="en-US" sz="2400" dirty="0" smtClean="0"/>
            <a:t>Explain that the triangle represents the pyramids of Giza a very important place (show pictures) </a:t>
          </a:r>
          <a:endParaRPr lang="en-US" sz="2400" dirty="0"/>
        </a:p>
      </dgm:t>
    </dgm:pt>
    <dgm:pt modelId="{9025771B-99A3-4E6B-918F-7A6403BD8610}" type="parTrans" cxnId="{995D0EE6-B267-4171-BA77-2DA05C8E8C6A}">
      <dgm:prSet/>
      <dgm:spPr/>
      <dgm:t>
        <a:bodyPr/>
        <a:lstStyle/>
        <a:p>
          <a:endParaRPr lang="en-US"/>
        </a:p>
      </dgm:t>
    </dgm:pt>
    <dgm:pt modelId="{5CA15F99-623F-4E05-B75F-75AF282B8387}" type="sibTrans" cxnId="{995D0EE6-B267-4171-BA77-2DA05C8E8C6A}">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5"/>
      <dgm:spPr/>
      <dgm:t>
        <a:bodyPr/>
        <a:lstStyle/>
        <a:p>
          <a:endParaRPr lang="en-US"/>
        </a:p>
      </dgm:t>
    </dgm:pt>
    <dgm:pt modelId="{DDBE77D5-6E3E-4B5A-B791-2211D5BD92C7}" type="pres">
      <dgm:prSet presAssocID="{EECE3C9A-2DDD-4538-B80C-83440EF7EF85}" presName="parentText" presStyleLbl="node1" presStyleIdx="0" presStyleCnt="5"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5">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5"/>
      <dgm:spPr/>
      <dgm:t>
        <a:bodyPr/>
        <a:lstStyle/>
        <a:p>
          <a:endParaRPr lang="en-US"/>
        </a:p>
      </dgm:t>
    </dgm:pt>
    <dgm:pt modelId="{D22261D9-3B52-49F6-B023-C40F07F667AD}" type="pres">
      <dgm:prSet presAssocID="{BE880753-42BE-448E-8128-13DFB9DDB3A7}" presName="parentText" presStyleLbl="node1" presStyleIdx="1" presStyleCnt="5"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5">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5"/>
      <dgm:spPr/>
      <dgm:t>
        <a:bodyPr/>
        <a:lstStyle/>
        <a:p>
          <a:endParaRPr lang="en-US"/>
        </a:p>
      </dgm:t>
    </dgm:pt>
    <dgm:pt modelId="{7ED66589-E77D-4F8A-A9F7-4BEB7BF5EDD5}" type="pres">
      <dgm:prSet presAssocID="{312EC803-0519-4FCA-BDC8-82994BD4F585}" presName="parentText" presStyleLbl="node1" presStyleIdx="2" presStyleCnt="5"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5">
        <dgm:presLayoutVars>
          <dgm:bulletEnabled val="1"/>
        </dgm:presLayoutVars>
      </dgm:prSet>
      <dgm:spPr/>
    </dgm:pt>
    <dgm:pt modelId="{39F9D715-3BC2-4112-976B-634E52E3B076}" type="pres">
      <dgm:prSet presAssocID="{DBE3ABB2-8AE7-4D1C-B789-AE5A041B3CCE}" presName="spaceBetweenRectangles" presStyleCnt="0"/>
      <dgm:spPr/>
    </dgm:pt>
    <dgm:pt modelId="{2CB02737-1145-4C11-A12F-F21709BF3C6E}" type="pres">
      <dgm:prSet presAssocID="{ECA87D54-7436-4E09-925E-932037D2FF94}" presName="parentLin" presStyleCnt="0"/>
      <dgm:spPr/>
    </dgm:pt>
    <dgm:pt modelId="{536DD352-4423-4220-8917-12940E282B84}" type="pres">
      <dgm:prSet presAssocID="{ECA87D54-7436-4E09-925E-932037D2FF94}" presName="parentLeftMargin" presStyleLbl="node1" presStyleIdx="2" presStyleCnt="5"/>
      <dgm:spPr/>
      <dgm:t>
        <a:bodyPr/>
        <a:lstStyle/>
        <a:p>
          <a:endParaRPr lang="en-US"/>
        </a:p>
      </dgm:t>
    </dgm:pt>
    <dgm:pt modelId="{21232450-E809-41D3-A3C1-0EAC19A46466}" type="pres">
      <dgm:prSet presAssocID="{ECA87D54-7436-4E09-925E-932037D2FF94}" presName="parentText" presStyleLbl="node1" presStyleIdx="3" presStyleCnt="5" custScaleX="142857">
        <dgm:presLayoutVars>
          <dgm:chMax val="0"/>
          <dgm:bulletEnabled val="1"/>
        </dgm:presLayoutVars>
      </dgm:prSet>
      <dgm:spPr/>
      <dgm:t>
        <a:bodyPr/>
        <a:lstStyle/>
        <a:p>
          <a:endParaRPr lang="en-US"/>
        </a:p>
      </dgm:t>
    </dgm:pt>
    <dgm:pt modelId="{6D6ABFA5-1BE0-4108-8E63-73CA8141E092}" type="pres">
      <dgm:prSet presAssocID="{ECA87D54-7436-4E09-925E-932037D2FF94}" presName="negativeSpace" presStyleCnt="0"/>
      <dgm:spPr/>
    </dgm:pt>
    <dgm:pt modelId="{6FE99195-4B58-4CFA-BCC2-0270839A4906}" type="pres">
      <dgm:prSet presAssocID="{ECA87D54-7436-4E09-925E-932037D2FF94}" presName="childText" presStyleLbl="conFgAcc1" presStyleIdx="3" presStyleCnt="5">
        <dgm:presLayoutVars>
          <dgm:bulletEnabled val="1"/>
        </dgm:presLayoutVars>
      </dgm:prSet>
      <dgm:spPr/>
    </dgm:pt>
    <dgm:pt modelId="{82012FD6-02F2-4FFF-AE7B-58B921900C79}" type="pres">
      <dgm:prSet presAssocID="{05AE9B87-2765-4620-8FF2-CCB9F8D43943}" presName="spaceBetweenRectangles" presStyleCnt="0"/>
      <dgm:spPr/>
    </dgm:pt>
    <dgm:pt modelId="{F9C586F3-5B90-4B6B-9BED-C790F0480E39}" type="pres">
      <dgm:prSet presAssocID="{159B2ADE-2D76-4446-974B-355B7E6C5DCA}" presName="parentLin" presStyleCnt="0"/>
      <dgm:spPr/>
    </dgm:pt>
    <dgm:pt modelId="{2F2DBCA7-1E13-46C1-9483-4D00B56B201E}" type="pres">
      <dgm:prSet presAssocID="{159B2ADE-2D76-4446-974B-355B7E6C5DCA}" presName="parentLeftMargin" presStyleLbl="node1" presStyleIdx="3" presStyleCnt="5"/>
      <dgm:spPr/>
      <dgm:t>
        <a:bodyPr/>
        <a:lstStyle/>
        <a:p>
          <a:endParaRPr lang="en-US"/>
        </a:p>
      </dgm:t>
    </dgm:pt>
    <dgm:pt modelId="{5130FED5-D0CC-4CB6-B2E3-98E0A0FB0349}" type="pres">
      <dgm:prSet presAssocID="{159B2ADE-2D76-4446-974B-355B7E6C5DCA}" presName="parentText" presStyleLbl="node1" presStyleIdx="4" presStyleCnt="5" custScaleX="142857">
        <dgm:presLayoutVars>
          <dgm:chMax val="0"/>
          <dgm:bulletEnabled val="1"/>
        </dgm:presLayoutVars>
      </dgm:prSet>
      <dgm:spPr/>
      <dgm:t>
        <a:bodyPr/>
        <a:lstStyle/>
        <a:p>
          <a:endParaRPr lang="en-US"/>
        </a:p>
      </dgm:t>
    </dgm:pt>
    <dgm:pt modelId="{F8FF792E-601A-4F5E-9C86-AC64ABC9975C}" type="pres">
      <dgm:prSet presAssocID="{159B2ADE-2D76-4446-974B-355B7E6C5DCA}" presName="negativeSpace" presStyleCnt="0"/>
      <dgm:spPr/>
    </dgm:pt>
    <dgm:pt modelId="{AF7063C0-01B6-4424-BA3D-2D15C9C051C8}" type="pres">
      <dgm:prSet presAssocID="{159B2ADE-2D76-4446-974B-355B7E6C5DCA}" presName="childText" presStyleLbl="conFgAcc1" presStyleIdx="4" presStyleCnt="5">
        <dgm:presLayoutVars>
          <dgm:bulletEnabled val="1"/>
        </dgm:presLayoutVars>
      </dgm:prSet>
      <dgm:spPr/>
    </dgm:pt>
  </dgm:ptLst>
  <dgm:cxnLst>
    <dgm:cxn modelId="{D05E4733-A542-44A7-B566-6D72EBA208D9}" type="presOf" srcId="{312EC803-0519-4FCA-BDC8-82994BD4F585}" destId="{930211CD-6E9D-4D4B-AB3B-707946777312}" srcOrd="0" destOrd="0" presId="urn:microsoft.com/office/officeart/2005/8/layout/list1"/>
    <dgm:cxn modelId="{79DF7895-BEC7-4B06-8CCF-BAA9DADE91AF}" type="presOf" srcId="{EECE3C9A-2DDD-4538-B80C-83440EF7EF85}" destId="{DDBE77D5-6E3E-4B5A-B791-2211D5BD92C7}" srcOrd="1" destOrd="0" presId="urn:microsoft.com/office/officeart/2005/8/layout/list1"/>
    <dgm:cxn modelId="{18F62F5F-A5CB-4874-934C-29FB020C8546}" type="presOf" srcId="{ECA87D54-7436-4E09-925E-932037D2FF94}" destId="{536DD352-4423-4220-8917-12940E282B84}" srcOrd="0" destOrd="0" presId="urn:microsoft.com/office/officeart/2005/8/layout/list1"/>
    <dgm:cxn modelId="{C113241E-361D-423E-90C9-9B1AFD932689}" type="presOf" srcId="{EECE3C9A-2DDD-4538-B80C-83440EF7EF85}" destId="{7277DF25-75FA-4686-9089-EBC84DD7F480}" srcOrd="0" destOrd="0" presId="urn:microsoft.com/office/officeart/2005/8/layout/list1"/>
    <dgm:cxn modelId="{1EC4A559-0F53-4363-A51D-F453734743D9}" type="presOf" srcId="{159B2ADE-2D76-4446-974B-355B7E6C5DCA}" destId="{2F2DBCA7-1E13-46C1-9483-4D00B56B201E}" srcOrd="0"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C107004E-89DD-4CE1-BE91-8C3466FD54C8}" type="presOf" srcId="{159B2ADE-2D76-4446-974B-355B7E6C5DCA}" destId="{5130FED5-D0CC-4CB6-B2E3-98E0A0FB0349}" srcOrd="1" destOrd="0" presId="urn:microsoft.com/office/officeart/2005/8/layout/list1"/>
    <dgm:cxn modelId="{EBDE2131-4F64-49D6-BB62-5021D9F7AC8C}" type="presOf" srcId="{BE880753-42BE-448E-8128-13DFB9DDB3A7}" destId="{46E960BD-8609-4A2E-A543-DA880849AAA0}" srcOrd="0" destOrd="0" presId="urn:microsoft.com/office/officeart/2005/8/layout/list1"/>
    <dgm:cxn modelId="{E70DE199-A2CE-4BC1-8F07-FB78FEAC52BC}" type="presOf" srcId="{312EC803-0519-4FCA-BDC8-82994BD4F585}" destId="{7ED66589-E77D-4F8A-A9F7-4BEB7BF5EDD5}" srcOrd="1" destOrd="0" presId="urn:microsoft.com/office/officeart/2005/8/layout/list1"/>
    <dgm:cxn modelId="{995D0EE6-B267-4171-BA77-2DA05C8E8C6A}" srcId="{BD1BB992-D117-4A10-90B6-6CD2B7193042}" destId="{159B2ADE-2D76-4446-974B-355B7E6C5DCA}" srcOrd="4" destOrd="0" parTransId="{9025771B-99A3-4E6B-918F-7A6403BD8610}" sibTransId="{5CA15F99-623F-4E05-B75F-75AF282B8387}"/>
    <dgm:cxn modelId="{0F9B30F6-7CE4-4EE4-AD31-376D801494E6}" srcId="{BD1BB992-D117-4A10-90B6-6CD2B7193042}" destId="{BE880753-42BE-448E-8128-13DFB9DDB3A7}" srcOrd="1" destOrd="0" parTransId="{56718C9B-090A-4FD5-94A0-E7595FAEE0E6}" sibTransId="{DDC0D5A7-B6E5-4230-A87C-C58439765A52}"/>
    <dgm:cxn modelId="{278ECE74-E428-4F06-869E-BAA7844D1FBD}" srcId="{BD1BB992-D117-4A10-90B6-6CD2B7193042}" destId="{EECE3C9A-2DDD-4538-B80C-83440EF7EF85}" srcOrd="0" destOrd="0" parTransId="{C7F70E65-4F5C-4C24-95A6-8D206F8C2649}" sibTransId="{C5E505B8-D531-4241-9787-14D880EFF147}"/>
    <dgm:cxn modelId="{A1257A00-AC5C-4B06-AEAA-21141B98E29E}" type="presOf" srcId="{ECA87D54-7436-4E09-925E-932037D2FF94}" destId="{21232450-E809-41D3-A3C1-0EAC19A46466}" srcOrd="1" destOrd="0" presId="urn:microsoft.com/office/officeart/2005/8/layout/list1"/>
    <dgm:cxn modelId="{F9B2FC07-3118-4F5D-AB88-1B325C98117B}" type="presOf" srcId="{BD1BB992-D117-4A10-90B6-6CD2B7193042}" destId="{3A86C8AC-66BA-450E-959D-8A2FD5A23D3F}" srcOrd="0" destOrd="0" presId="urn:microsoft.com/office/officeart/2005/8/layout/list1"/>
    <dgm:cxn modelId="{2EEF3A26-4543-446C-A1C1-234D82597F82}" srcId="{BD1BB992-D117-4A10-90B6-6CD2B7193042}" destId="{ECA87D54-7436-4E09-925E-932037D2FF94}" srcOrd="3" destOrd="0" parTransId="{E705D4F1-0208-4B6C-95DF-40EE9FCC49AE}" sibTransId="{05AE9B87-2765-4620-8FF2-CCB9F8D43943}"/>
    <dgm:cxn modelId="{05084A12-6F3E-47D2-B2C3-05602F77B883}" type="presOf" srcId="{BE880753-42BE-448E-8128-13DFB9DDB3A7}" destId="{D22261D9-3B52-49F6-B023-C40F07F667AD}" srcOrd="1" destOrd="0" presId="urn:microsoft.com/office/officeart/2005/8/layout/list1"/>
    <dgm:cxn modelId="{0B60DE29-1988-412D-AC96-4DD7061941CB}" type="presParOf" srcId="{3A86C8AC-66BA-450E-959D-8A2FD5A23D3F}" destId="{2A404F9C-456D-462F-B1E5-A9B3610A7DDD}" srcOrd="0" destOrd="0" presId="urn:microsoft.com/office/officeart/2005/8/layout/list1"/>
    <dgm:cxn modelId="{34733B1A-1269-4263-8A14-DFF10DB489FB}" type="presParOf" srcId="{2A404F9C-456D-462F-B1E5-A9B3610A7DDD}" destId="{7277DF25-75FA-4686-9089-EBC84DD7F480}" srcOrd="0" destOrd="0" presId="urn:microsoft.com/office/officeart/2005/8/layout/list1"/>
    <dgm:cxn modelId="{DC64A9FE-5639-406A-8015-3692422CC029}" type="presParOf" srcId="{2A404F9C-456D-462F-B1E5-A9B3610A7DDD}" destId="{DDBE77D5-6E3E-4B5A-B791-2211D5BD92C7}" srcOrd="1" destOrd="0" presId="urn:microsoft.com/office/officeart/2005/8/layout/list1"/>
    <dgm:cxn modelId="{CBDC26BA-7725-4704-9204-AA0C6C5EC0EC}" type="presParOf" srcId="{3A86C8AC-66BA-450E-959D-8A2FD5A23D3F}" destId="{AC472BEA-3926-4F07-9DB6-7BC0FAF14A5A}" srcOrd="1" destOrd="0" presId="urn:microsoft.com/office/officeart/2005/8/layout/list1"/>
    <dgm:cxn modelId="{CA38D31D-D6A4-44B3-8A44-C0BB98B076BE}" type="presParOf" srcId="{3A86C8AC-66BA-450E-959D-8A2FD5A23D3F}" destId="{263145A2-B879-48EB-9B81-42D9E5156FDF}" srcOrd="2" destOrd="0" presId="urn:microsoft.com/office/officeart/2005/8/layout/list1"/>
    <dgm:cxn modelId="{F0941372-235E-4DDD-A587-9ED89BBCA60C}" type="presParOf" srcId="{3A86C8AC-66BA-450E-959D-8A2FD5A23D3F}" destId="{9981E70F-6F67-4330-B935-CDD8E3103166}" srcOrd="3" destOrd="0" presId="urn:microsoft.com/office/officeart/2005/8/layout/list1"/>
    <dgm:cxn modelId="{7653CFF4-AC60-4427-BDF5-469DEA9855FC}" type="presParOf" srcId="{3A86C8AC-66BA-450E-959D-8A2FD5A23D3F}" destId="{F6CFE1AF-F33C-4D19-8E9D-8649F0EB238B}" srcOrd="4" destOrd="0" presId="urn:microsoft.com/office/officeart/2005/8/layout/list1"/>
    <dgm:cxn modelId="{0C071A81-D8C1-4515-9F65-4BB0103CA52C}" type="presParOf" srcId="{F6CFE1AF-F33C-4D19-8E9D-8649F0EB238B}" destId="{46E960BD-8609-4A2E-A543-DA880849AAA0}" srcOrd="0" destOrd="0" presId="urn:microsoft.com/office/officeart/2005/8/layout/list1"/>
    <dgm:cxn modelId="{738F9ECF-D589-43B3-8D71-2446E839CDCA}" type="presParOf" srcId="{F6CFE1AF-F33C-4D19-8E9D-8649F0EB238B}" destId="{D22261D9-3B52-49F6-B023-C40F07F667AD}" srcOrd="1" destOrd="0" presId="urn:microsoft.com/office/officeart/2005/8/layout/list1"/>
    <dgm:cxn modelId="{A7F14CFB-CB90-4594-A75A-70B94C1D89F3}" type="presParOf" srcId="{3A86C8AC-66BA-450E-959D-8A2FD5A23D3F}" destId="{06D11713-8EC6-4688-B53F-A49DF1C5D779}" srcOrd="5" destOrd="0" presId="urn:microsoft.com/office/officeart/2005/8/layout/list1"/>
    <dgm:cxn modelId="{D84C7DFB-8F93-4571-8CD7-67234549783D}" type="presParOf" srcId="{3A86C8AC-66BA-450E-959D-8A2FD5A23D3F}" destId="{7E924AE6-898C-4AC0-A132-52E57C43041F}" srcOrd="6" destOrd="0" presId="urn:microsoft.com/office/officeart/2005/8/layout/list1"/>
    <dgm:cxn modelId="{DD9DC671-F362-4A35-9ED4-109B441E32CE}" type="presParOf" srcId="{3A86C8AC-66BA-450E-959D-8A2FD5A23D3F}" destId="{2FCFE9E8-2A72-4609-93A1-C4F9B6E8E63F}" srcOrd="7" destOrd="0" presId="urn:microsoft.com/office/officeart/2005/8/layout/list1"/>
    <dgm:cxn modelId="{90AA4F8D-7455-43C3-82ED-B4CFD2125783}" type="presParOf" srcId="{3A86C8AC-66BA-450E-959D-8A2FD5A23D3F}" destId="{9596192F-76BF-4E8D-B4B1-3159A9CED5CD}" srcOrd="8" destOrd="0" presId="urn:microsoft.com/office/officeart/2005/8/layout/list1"/>
    <dgm:cxn modelId="{07B7FBD0-1A17-4641-BCB6-2187658D9688}" type="presParOf" srcId="{9596192F-76BF-4E8D-B4B1-3159A9CED5CD}" destId="{930211CD-6E9D-4D4B-AB3B-707946777312}" srcOrd="0" destOrd="0" presId="urn:microsoft.com/office/officeart/2005/8/layout/list1"/>
    <dgm:cxn modelId="{0372ACDD-CDE8-4CC6-956D-62C039CAC4DD}" type="presParOf" srcId="{9596192F-76BF-4E8D-B4B1-3159A9CED5CD}" destId="{7ED66589-E77D-4F8A-A9F7-4BEB7BF5EDD5}" srcOrd="1" destOrd="0" presId="urn:microsoft.com/office/officeart/2005/8/layout/list1"/>
    <dgm:cxn modelId="{83E9E59E-1793-49FC-8A2D-6A59924434BE}" type="presParOf" srcId="{3A86C8AC-66BA-450E-959D-8A2FD5A23D3F}" destId="{3C250F9B-A35B-4BC3-8222-25F38266480F}" srcOrd="9" destOrd="0" presId="urn:microsoft.com/office/officeart/2005/8/layout/list1"/>
    <dgm:cxn modelId="{D01A29BD-4AA1-4EC5-9526-B826A4DD11E7}" type="presParOf" srcId="{3A86C8AC-66BA-450E-959D-8A2FD5A23D3F}" destId="{4B7E06AF-E96A-4881-8DD0-E94C83E7A6B3}" srcOrd="10" destOrd="0" presId="urn:microsoft.com/office/officeart/2005/8/layout/list1"/>
    <dgm:cxn modelId="{10D7AB87-6811-4ED3-B62B-A7E25A5036B1}" type="presParOf" srcId="{3A86C8AC-66BA-450E-959D-8A2FD5A23D3F}" destId="{39F9D715-3BC2-4112-976B-634E52E3B076}" srcOrd="11" destOrd="0" presId="urn:microsoft.com/office/officeart/2005/8/layout/list1"/>
    <dgm:cxn modelId="{3E19BA62-D650-4771-A2FA-A938F6AE64CA}" type="presParOf" srcId="{3A86C8AC-66BA-450E-959D-8A2FD5A23D3F}" destId="{2CB02737-1145-4C11-A12F-F21709BF3C6E}" srcOrd="12" destOrd="0" presId="urn:microsoft.com/office/officeart/2005/8/layout/list1"/>
    <dgm:cxn modelId="{C8A69A9D-EFC8-44D5-B550-4AE0DA93C515}" type="presParOf" srcId="{2CB02737-1145-4C11-A12F-F21709BF3C6E}" destId="{536DD352-4423-4220-8917-12940E282B84}" srcOrd="0" destOrd="0" presId="urn:microsoft.com/office/officeart/2005/8/layout/list1"/>
    <dgm:cxn modelId="{8B6C630C-AAD2-48CA-A7B3-A610BD48627D}" type="presParOf" srcId="{2CB02737-1145-4C11-A12F-F21709BF3C6E}" destId="{21232450-E809-41D3-A3C1-0EAC19A46466}" srcOrd="1" destOrd="0" presId="urn:microsoft.com/office/officeart/2005/8/layout/list1"/>
    <dgm:cxn modelId="{653EEFF8-6875-4460-97B3-99E9A2F3FEF2}" type="presParOf" srcId="{3A86C8AC-66BA-450E-959D-8A2FD5A23D3F}" destId="{6D6ABFA5-1BE0-4108-8E63-73CA8141E092}" srcOrd="13" destOrd="0" presId="urn:microsoft.com/office/officeart/2005/8/layout/list1"/>
    <dgm:cxn modelId="{0490583C-3AA9-4C46-A6A5-7E92EB617032}" type="presParOf" srcId="{3A86C8AC-66BA-450E-959D-8A2FD5A23D3F}" destId="{6FE99195-4B58-4CFA-BCC2-0270839A4906}" srcOrd="14" destOrd="0" presId="urn:microsoft.com/office/officeart/2005/8/layout/list1"/>
    <dgm:cxn modelId="{3FA32413-0964-4118-BAF8-B02568D6AC56}" type="presParOf" srcId="{3A86C8AC-66BA-450E-959D-8A2FD5A23D3F}" destId="{82012FD6-02F2-4FFF-AE7B-58B921900C79}" srcOrd="15" destOrd="0" presId="urn:microsoft.com/office/officeart/2005/8/layout/list1"/>
    <dgm:cxn modelId="{2760F0AB-99AF-4102-9B85-8CEDC7DC3736}" type="presParOf" srcId="{3A86C8AC-66BA-450E-959D-8A2FD5A23D3F}" destId="{F9C586F3-5B90-4B6B-9BED-C790F0480E39}" srcOrd="16" destOrd="0" presId="urn:microsoft.com/office/officeart/2005/8/layout/list1"/>
    <dgm:cxn modelId="{CFE1AAA9-78DE-4956-A880-1B1F0C68169B}" type="presParOf" srcId="{F9C586F3-5B90-4B6B-9BED-C790F0480E39}" destId="{2F2DBCA7-1E13-46C1-9483-4D00B56B201E}" srcOrd="0" destOrd="0" presId="urn:microsoft.com/office/officeart/2005/8/layout/list1"/>
    <dgm:cxn modelId="{6999FEB4-CA14-429D-A2B9-DBD877D6A19B}" type="presParOf" srcId="{F9C586F3-5B90-4B6B-9BED-C790F0480E39}" destId="{5130FED5-D0CC-4CB6-B2E3-98E0A0FB0349}" srcOrd="1" destOrd="0" presId="urn:microsoft.com/office/officeart/2005/8/layout/list1"/>
    <dgm:cxn modelId="{D7806F80-0770-4B97-AFFC-6021F805252F}" type="presParOf" srcId="{3A86C8AC-66BA-450E-959D-8A2FD5A23D3F}" destId="{F8FF792E-601A-4F5E-9C86-AC64ABC9975C}" srcOrd="17" destOrd="0" presId="urn:microsoft.com/office/officeart/2005/8/layout/list1"/>
    <dgm:cxn modelId="{76620611-E926-44A1-921A-15511AC064B6}" type="presParOf" srcId="{3A86C8AC-66BA-450E-959D-8A2FD5A23D3F}" destId="{AF7063C0-01B6-4424-BA3D-2D15C9C051C8}"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Small objects (one, two, three and four) and paper with the words a, an and the</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When there is one object use “the”</a:t>
          </a:r>
          <a:endParaRPr lang="en-US" sz="2400" dirty="0"/>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When there are more than one object and you want to single out one of them and the noun starts with a consonant use “a’</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ECA87D54-7436-4E09-925E-932037D2FF94}">
      <dgm:prSet phldrT="[Text]" custT="1"/>
      <dgm:spPr/>
      <dgm:t>
        <a:bodyPr/>
        <a:lstStyle/>
        <a:p>
          <a:r>
            <a:rPr lang="en-US" sz="2400" dirty="0" smtClean="0"/>
            <a:t>When there are more than one object and you want to single out one of them and the noun starts with a vowel use ‘an’ </a:t>
          </a:r>
          <a:endParaRPr lang="en-US" sz="2400" dirty="0"/>
        </a:p>
      </dgm:t>
    </dgm:pt>
    <dgm:pt modelId="{E705D4F1-0208-4B6C-95DF-40EE9FCC49AE}" type="parTrans" cxnId="{2EEF3A26-4543-446C-A1C1-234D82597F82}">
      <dgm:prSet/>
      <dgm:spPr/>
      <dgm:t>
        <a:bodyPr/>
        <a:lstStyle/>
        <a:p>
          <a:endParaRPr lang="en-US"/>
        </a:p>
      </dgm:t>
    </dgm:pt>
    <dgm:pt modelId="{05AE9B87-2765-4620-8FF2-CCB9F8D43943}" type="sibTrans" cxnId="{2EEF3A26-4543-446C-A1C1-234D82597F82}">
      <dgm:prSet/>
      <dgm:spPr/>
      <dgm:t>
        <a:bodyPr/>
        <a:lstStyle/>
        <a:p>
          <a:endParaRPr lang="en-US"/>
        </a:p>
      </dgm:t>
    </dgm:pt>
    <dgm:pt modelId="{159B2ADE-2D76-4446-974B-355B7E6C5DCA}">
      <dgm:prSet phldrT="[Text]" custT="1"/>
      <dgm:spPr/>
      <dgm:t>
        <a:bodyPr/>
        <a:lstStyle/>
        <a:p>
          <a:r>
            <a:rPr lang="en-US" sz="2400" dirty="0" smtClean="0"/>
            <a:t>Use the light blue triangle to label the articles.</a:t>
          </a:r>
          <a:endParaRPr lang="en-US" sz="2400" dirty="0"/>
        </a:p>
      </dgm:t>
    </dgm:pt>
    <dgm:pt modelId="{9025771B-99A3-4E6B-918F-7A6403BD8610}" type="parTrans" cxnId="{995D0EE6-B267-4171-BA77-2DA05C8E8C6A}">
      <dgm:prSet/>
      <dgm:spPr/>
      <dgm:t>
        <a:bodyPr/>
        <a:lstStyle/>
        <a:p>
          <a:endParaRPr lang="en-US"/>
        </a:p>
      </dgm:t>
    </dgm:pt>
    <dgm:pt modelId="{5CA15F99-623F-4E05-B75F-75AF282B8387}" type="sibTrans" cxnId="{995D0EE6-B267-4171-BA77-2DA05C8E8C6A}">
      <dgm:prSet/>
      <dgm:spPr/>
      <dgm:t>
        <a:bodyPr/>
        <a:lstStyle/>
        <a:p>
          <a:endParaRPr lang="en-US"/>
        </a:p>
      </dgm:t>
    </dgm:pt>
    <dgm:pt modelId="{BF740BDD-BEB3-4F36-9E19-838D6680BF1C}">
      <dgm:prSet phldrT="[Text]" custT="1"/>
      <dgm:spPr/>
      <dgm:t>
        <a:bodyPr/>
        <a:lstStyle/>
        <a:p>
          <a:r>
            <a:rPr lang="en-US" sz="2400" dirty="0" smtClean="0"/>
            <a:t>“the” is definitive and ‘a’ and ‘an’ are indefinite</a:t>
          </a:r>
          <a:endParaRPr lang="en-US" sz="2400" dirty="0"/>
        </a:p>
      </dgm:t>
    </dgm:pt>
    <dgm:pt modelId="{D2AE55E2-D078-4000-A569-1D13B17F9751}" type="parTrans" cxnId="{85D00B5F-E599-4061-9817-E5ED39AF19D3}">
      <dgm:prSet/>
      <dgm:spPr/>
      <dgm:t>
        <a:bodyPr/>
        <a:lstStyle/>
        <a:p>
          <a:endParaRPr lang="en-US"/>
        </a:p>
      </dgm:t>
    </dgm:pt>
    <dgm:pt modelId="{9A01B515-C133-4F34-B037-9CC2BF576907}" type="sibTrans" cxnId="{85D00B5F-E599-4061-9817-E5ED39AF19D3}">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6"/>
      <dgm:spPr/>
      <dgm:t>
        <a:bodyPr/>
        <a:lstStyle/>
        <a:p>
          <a:endParaRPr lang="en-US"/>
        </a:p>
      </dgm:t>
    </dgm:pt>
    <dgm:pt modelId="{DDBE77D5-6E3E-4B5A-B791-2211D5BD92C7}" type="pres">
      <dgm:prSet presAssocID="{EECE3C9A-2DDD-4538-B80C-83440EF7EF85}" presName="parentText" presStyleLbl="node1" presStyleIdx="0" presStyleCnt="6"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6">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6"/>
      <dgm:spPr/>
      <dgm:t>
        <a:bodyPr/>
        <a:lstStyle/>
        <a:p>
          <a:endParaRPr lang="en-US"/>
        </a:p>
      </dgm:t>
    </dgm:pt>
    <dgm:pt modelId="{D22261D9-3B52-49F6-B023-C40F07F667AD}" type="pres">
      <dgm:prSet presAssocID="{BE880753-42BE-448E-8128-13DFB9DDB3A7}" presName="parentText" presStyleLbl="node1" presStyleIdx="1" presStyleCnt="6"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6">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6"/>
      <dgm:spPr/>
      <dgm:t>
        <a:bodyPr/>
        <a:lstStyle/>
        <a:p>
          <a:endParaRPr lang="en-US"/>
        </a:p>
      </dgm:t>
    </dgm:pt>
    <dgm:pt modelId="{7ED66589-E77D-4F8A-A9F7-4BEB7BF5EDD5}" type="pres">
      <dgm:prSet presAssocID="{312EC803-0519-4FCA-BDC8-82994BD4F585}" presName="parentText" presStyleLbl="node1" presStyleIdx="2" presStyleCnt="6"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6">
        <dgm:presLayoutVars>
          <dgm:bulletEnabled val="1"/>
        </dgm:presLayoutVars>
      </dgm:prSet>
      <dgm:spPr/>
    </dgm:pt>
    <dgm:pt modelId="{39F9D715-3BC2-4112-976B-634E52E3B076}" type="pres">
      <dgm:prSet presAssocID="{DBE3ABB2-8AE7-4D1C-B789-AE5A041B3CCE}" presName="spaceBetweenRectangles" presStyleCnt="0"/>
      <dgm:spPr/>
    </dgm:pt>
    <dgm:pt modelId="{2CB02737-1145-4C11-A12F-F21709BF3C6E}" type="pres">
      <dgm:prSet presAssocID="{ECA87D54-7436-4E09-925E-932037D2FF94}" presName="parentLin" presStyleCnt="0"/>
      <dgm:spPr/>
    </dgm:pt>
    <dgm:pt modelId="{536DD352-4423-4220-8917-12940E282B84}" type="pres">
      <dgm:prSet presAssocID="{ECA87D54-7436-4E09-925E-932037D2FF94}" presName="parentLeftMargin" presStyleLbl="node1" presStyleIdx="2" presStyleCnt="6"/>
      <dgm:spPr/>
      <dgm:t>
        <a:bodyPr/>
        <a:lstStyle/>
        <a:p>
          <a:endParaRPr lang="en-US"/>
        </a:p>
      </dgm:t>
    </dgm:pt>
    <dgm:pt modelId="{21232450-E809-41D3-A3C1-0EAC19A46466}" type="pres">
      <dgm:prSet presAssocID="{ECA87D54-7436-4E09-925E-932037D2FF94}" presName="parentText" presStyleLbl="node1" presStyleIdx="3" presStyleCnt="6" custScaleX="142857">
        <dgm:presLayoutVars>
          <dgm:chMax val="0"/>
          <dgm:bulletEnabled val="1"/>
        </dgm:presLayoutVars>
      </dgm:prSet>
      <dgm:spPr/>
      <dgm:t>
        <a:bodyPr/>
        <a:lstStyle/>
        <a:p>
          <a:endParaRPr lang="en-US"/>
        </a:p>
      </dgm:t>
    </dgm:pt>
    <dgm:pt modelId="{6D6ABFA5-1BE0-4108-8E63-73CA8141E092}" type="pres">
      <dgm:prSet presAssocID="{ECA87D54-7436-4E09-925E-932037D2FF94}" presName="negativeSpace" presStyleCnt="0"/>
      <dgm:spPr/>
    </dgm:pt>
    <dgm:pt modelId="{6FE99195-4B58-4CFA-BCC2-0270839A4906}" type="pres">
      <dgm:prSet presAssocID="{ECA87D54-7436-4E09-925E-932037D2FF94}" presName="childText" presStyleLbl="conFgAcc1" presStyleIdx="3" presStyleCnt="6">
        <dgm:presLayoutVars>
          <dgm:bulletEnabled val="1"/>
        </dgm:presLayoutVars>
      </dgm:prSet>
      <dgm:spPr/>
    </dgm:pt>
    <dgm:pt modelId="{82012FD6-02F2-4FFF-AE7B-58B921900C79}" type="pres">
      <dgm:prSet presAssocID="{05AE9B87-2765-4620-8FF2-CCB9F8D43943}" presName="spaceBetweenRectangles" presStyleCnt="0"/>
      <dgm:spPr/>
    </dgm:pt>
    <dgm:pt modelId="{8FA63D6A-FCEA-4264-88A1-40FAE5FA2761}" type="pres">
      <dgm:prSet presAssocID="{BF740BDD-BEB3-4F36-9E19-838D6680BF1C}" presName="parentLin" presStyleCnt="0"/>
      <dgm:spPr/>
    </dgm:pt>
    <dgm:pt modelId="{DD691310-B625-4112-BDAA-14D846194803}" type="pres">
      <dgm:prSet presAssocID="{BF740BDD-BEB3-4F36-9E19-838D6680BF1C}" presName="parentLeftMargin" presStyleLbl="node1" presStyleIdx="3" presStyleCnt="6"/>
      <dgm:spPr/>
      <dgm:t>
        <a:bodyPr/>
        <a:lstStyle/>
        <a:p>
          <a:endParaRPr lang="en-US"/>
        </a:p>
      </dgm:t>
    </dgm:pt>
    <dgm:pt modelId="{A7E57571-0552-4E1F-86E5-6E6F646196C7}" type="pres">
      <dgm:prSet presAssocID="{BF740BDD-BEB3-4F36-9E19-838D6680BF1C}" presName="parentText" presStyleLbl="node1" presStyleIdx="4" presStyleCnt="6" custScaleX="142857">
        <dgm:presLayoutVars>
          <dgm:chMax val="0"/>
          <dgm:bulletEnabled val="1"/>
        </dgm:presLayoutVars>
      </dgm:prSet>
      <dgm:spPr/>
      <dgm:t>
        <a:bodyPr/>
        <a:lstStyle/>
        <a:p>
          <a:endParaRPr lang="en-US"/>
        </a:p>
      </dgm:t>
    </dgm:pt>
    <dgm:pt modelId="{048FD928-58B9-49BF-A582-57D321A3811F}" type="pres">
      <dgm:prSet presAssocID="{BF740BDD-BEB3-4F36-9E19-838D6680BF1C}" presName="negativeSpace" presStyleCnt="0"/>
      <dgm:spPr/>
    </dgm:pt>
    <dgm:pt modelId="{BBA515C6-345B-4506-AC96-840FEB764F16}" type="pres">
      <dgm:prSet presAssocID="{BF740BDD-BEB3-4F36-9E19-838D6680BF1C}" presName="childText" presStyleLbl="conFgAcc1" presStyleIdx="4" presStyleCnt="6">
        <dgm:presLayoutVars>
          <dgm:bulletEnabled val="1"/>
        </dgm:presLayoutVars>
      </dgm:prSet>
      <dgm:spPr/>
    </dgm:pt>
    <dgm:pt modelId="{8E08F850-8522-4E93-8496-7C4EACB272C8}" type="pres">
      <dgm:prSet presAssocID="{9A01B515-C133-4F34-B037-9CC2BF576907}" presName="spaceBetweenRectangles" presStyleCnt="0"/>
      <dgm:spPr/>
    </dgm:pt>
    <dgm:pt modelId="{F9C586F3-5B90-4B6B-9BED-C790F0480E39}" type="pres">
      <dgm:prSet presAssocID="{159B2ADE-2D76-4446-974B-355B7E6C5DCA}" presName="parentLin" presStyleCnt="0"/>
      <dgm:spPr/>
    </dgm:pt>
    <dgm:pt modelId="{2F2DBCA7-1E13-46C1-9483-4D00B56B201E}" type="pres">
      <dgm:prSet presAssocID="{159B2ADE-2D76-4446-974B-355B7E6C5DCA}" presName="parentLeftMargin" presStyleLbl="node1" presStyleIdx="4" presStyleCnt="6"/>
      <dgm:spPr/>
      <dgm:t>
        <a:bodyPr/>
        <a:lstStyle/>
        <a:p>
          <a:endParaRPr lang="en-US"/>
        </a:p>
      </dgm:t>
    </dgm:pt>
    <dgm:pt modelId="{5130FED5-D0CC-4CB6-B2E3-98E0A0FB0349}" type="pres">
      <dgm:prSet presAssocID="{159B2ADE-2D76-4446-974B-355B7E6C5DCA}" presName="parentText" presStyleLbl="node1" presStyleIdx="5" presStyleCnt="6" custScaleX="142857">
        <dgm:presLayoutVars>
          <dgm:chMax val="0"/>
          <dgm:bulletEnabled val="1"/>
        </dgm:presLayoutVars>
      </dgm:prSet>
      <dgm:spPr/>
      <dgm:t>
        <a:bodyPr/>
        <a:lstStyle/>
        <a:p>
          <a:endParaRPr lang="en-US"/>
        </a:p>
      </dgm:t>
    </dgm:pt>
    <dgm:pt modelId="{F8FF792E-601A-4F5E-9C86-AC64ABC9975C}" type="pres">
      <dgm:prSet presAssocID="{159B2ADE-2D76-4446-974B-355B7E6C5DCA}" presName="negativeSpace" presStyleCnt="0"/>
      <dgm:spPr/>
    </dgm:pt>
    <dgm:pt modelId="{AF7063C0-01B6-4424-BA3D-2D15C9C051C8}" type="pres">
      <dgm:prSet presAssocID="{159B2ADE-2D76-4446-974B-355B7E6C5DCA}" presName="childText" presStyleLbl="conFgAcc1" presStyleIdx="5" presStyleCnt="6">
        <dgm:presLayoutVars>
          <dgm:bulletEnabled val="1"/>
        </dgm:presLayoutVars>
      </dgm:prSet>
      <dgm:spPr/>
    </dgm:pt>
  </dgm:ptLst>
  <dgm:cxnLst>
    <dgm:cxn modelId="{BF28F009-BCBD-4308-BA2F-F59BFDF705DD}" type="presOf" srcId="{BF740BDD-BEB3-4F36-9E19-838D6680BF1C}" destId="{DD691310-B625-4112-BDAA-14D846194803}" srcOrd="0" destOrd="0" presId="urn:microsoft.com/office/officeart/2005/8/layout/list1"/>
    <dgm:cxn modelId="{AA56F36D-A940-4C77-9795-1FA4D65693E5}" type="presOf" srcId="{312EC803-0519-4FCA-BDC8-82994BD4F585}" destId="{7ED66589-E77D-4F8A-A9F7-4BEB7BF5EDD5}" srcOrd="1" destOrd="0" presId="urn:microsoft.com/office/officeart/2005/8/layout/list1"/>
    <dgm:cxn modelId="{0F9B30F6-7CE4-4EE4-AD31-376D801494E6}" srcId="{BD1BB992-D117-4A10-90B6-6CD2B7193042}" destId="{BE880753-42BE-448E-8128-13DFB9DDB3A7}" srcOrd="1" destOrd="0" parTransId="{56718C9B-090A-4FD5-94A0-E7595FAEE0E6}" sibTransId="{DDC0D5A7-B6E5-4230-A87C-C58439765A52}"/>
    <dgm:cxn modelId="{85D00B5F-E599-4061-9817-E5ED39AF19D3}" srcId="{BD1BB992-D117-4A10-90B6-6CD2B7193042}" destId="{BF740BDD-BEB3-4F36-9E19-838D6680BF1C}" srcOrd="4" destOrd="0" parTransId="{D2AE55E2-D078-4000-A569-1D13B17F9751}" sibTransId="{9A01B515-C133-4F34-B037-9CC2BF576907}"/>
    <dgm:cxn modelId="{24817530-6099-43AE-9B3A-FA6872D63250}" type="presOf" srcId="{BD1BB992-D117-4A10-90B6-6CD2B7193042}" destId="{3A86C8AC-66BA-450E-959D-8A2FD5A23D3F}" srcOrd="0"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956BFED4-2BCD-426C-9BCA-F41F8BB0E281}" type="presOf" srcId="{159B2ADE-2D76-4446-974B-355B7E6C5DCA}" destId="{2F2DBCA7-1E13-46C1-9483-4D00B56B201E}" srcOrd="0" destOrd="0" presId="urn:microsoft.com/office/officeart/2005/8/layout/list1"/>
    <dgm:cxn modelId="{444F0D4A-CEEE-40A8-B21A-8E5D9495A49E}" type="presOf" srcId="{EECE3C9A-2DDD-4538-B80C-83440EF7EF85}" destId="{7277DF25-75FA-4686-9089-EBC84DD7F480}" srcOrd="0" destOrd="0" presId="urn:microsoft.com/office/officeart/2005/8/layout/list1"/>
    <dgm:cxn modelId="{278ECE74-E428-4F06-869E-BAA7844D1FBD}" srcId="{BD1BB992-D117-4A10-90B6-6CD2B7193042}" destId="{EECE3C9A-2DDD-4538-B80C-83440EF7EF85}" srcOrd="0" destOrd="0" parTransId="{C7F70E65-4F5C-4C24-95A6-8D206F8C2649}" sibTransId="{C5E505B8-D531-4241-9787-14D880EFF147}"/>
    <dgm:cxn modelId="{D94E9052-EA45-4DAB-8C75-5F0B8BD35251}" type="presOf" srcId="{159B2ADE-2D76-4446-974B-355B7E6C5DCA}" destId="{5130FED5-D0CC-4CB6-B2E3-98E0A0FB0349}" srcOrd="1" destOrd="0" presId="urn:microsoft.com/office/officeart/2005/8/layout/list1"/>
    <dgm:cxn modelId="{5E1F7A1E-1FD5-40F5-A771-325398C2C039}" type="presOf" srcId="{ECA87D54-7436-4E09-925E-932037D2FF94}" destId="{21232450-E809-41D3-A3C1-0EAC19A46466}" srcOrd="1" destOrd="0" presId="urn:microsoft.com/office/officeart/2005/8/layout/list1"/>
    <dgm:cxn modelId="{C9D4E7EC-361B-4787-A509-B0193FD3D4FD}" type="presOf" srcId="{BE880753-42BE-448E-8128-13DFB9DDB3A7}" destId="{D22261D9-3B52-49F6-B023-C40F07F667AD}" srcOrd="1" destOrd="0" presId="urn:microsoft.com/office/officeart/2005/8/layout/list1"/>
    <dgm:cxn modelId="{1DCAAA5B-B9BA-4B4F-B64B-23A48A8EBD77}" type="presOf" srcId="{EECE3C9A-2DDD-4538-B80C-83440EF7EF85}" destId="{DDBE77D5-6E3E-4B5A-B791-2211D5BD92C7}" srcOrd="1" destOrd="0" presId="urn:microsoft.com/office/officeart/2005/8/layout/list1"/>
    <dgm:cxn modelId="{0526CCB8-F685-4BD4-BA35-0BB81481B465}" type="presOf" srcId="{BE880753-42BE-448E-8128-13DFB9DDB3A7}" destId="{46E960BD-8609-4A2E-A543-DA880849AAA0}" srcOrd="0" destOrd="0" presId="urn:microsoft.com/office/officeart/2005/8/layout/list1"/>
    <dgm:cxn modelId="{CA34F769-F23C-4C75-868B-8C1151DF4C46}" type="presOf" srcId="{ECA87D54-7436-4E09-925E-932037D2FF94}" destId="{536DD352-4423-4220-8917-12940E282B84}" srcOrd="0" destOrd="0" presId="urn:microsoft.com/office/officeart/2005/8/layout/list1"/>
    <dgm:cxn modelId="{C3625278-3F49-4EF4-A498-4F961E616EE3}" type="presOf" srcId="{312EC803-0519-4FCA-BDC8-82994BD4F585}" destId="{930211CD-6E9D-4D4B-AB3B-707946777312}" srcOrd="0" destOrd="0" presId="urn:microsoft.com/office/officeart/2005/8/layout/list1"/>
    <dgm:cxn modelId="{995D0EE6-B267-4171-BA77-2DA05C8E8C6A}" srcId="{BD1BB992-D117-4A10-90B6-6CD2B7193042}" destId="{159B2ADE-2D76-4446-974B-355B7E6C5DCA}" srcOrd="5" destOrd="0" parTransId="{9025771B-99A3-4E6B-918F-7A6403BD8610}" sibTransId="{5CA15F99-623F-4E05-B75F-75AF282B8387}"/>
    <dgm:cxn modelId="{2EEF3A26-4543-446C-A1C1-234D82597F82}" srcId="{BD1BB992-D117-4A10-90B6-6CD2B7193042}" destId="{ECA87D54-7436-4E09-925E-932037D2FF94}" srcOrd="3" destOrd="0" parTransId="{E705D4F1-0208-4B6C-95DF-40EE9FCC49AE}" sibTransId="{05AE9B87-2765-4620-8FF2-CCB9F8D43943}"/>
    <dgm:cxn modelId="{D11F6384-8DA5-4844-B605-77AD3753F3B0}" type="presOf" srcId="{BF740BDD-BEB3-4F36-9E19-838D6680BF1C}" destId="{A7E57571-0552-4E1F-86E5-6E6F646196C7}" srcOrd="1" destOrd="0" presId="urn:microsoft.com/office/officeart/2005/8/layout/list1"/>
    <dgm:cxn modelId="{F89477AA-2279-4057-B789-72475F66B381}" type="presParOf" srcId="{3A86C8AC-66BA-450E-959D-8A2FD5A23D3F}" destId="{2A404F9C-456D-462F-B1E5-A9B3610A7DDD}" srcOrd="0" destOrd="0" presId="urn:microsoft.com/office/officeart/2005/8/layout/list1"/>
    <dgm:cxn modelId="{8DE41E76-6389-459E-98A0-39B5CB3E03A8}" type="presParOf" srcId="{2A404F9C-456D-462F-B1E5-A9B3610A7DDD}" destId="{7277DF25-75FA-4686-9089-EBC84DD7F480}" srcOrd="0" destOrd="0" presId="urn:microsoft.com/office/officeart/2005/8/layout/list1"/>
    <dgm:cxn modelId="{2212EB3D-334C-4A2F-849B-489697C282F7}" type="presParOf" srcId="{2A404F9C-456D-462F-B1E5-A9B3610A7DDD}" destId="{DDBE77D5-6E3E-4B5A-B791-2211D5BD92C7}" srcOrd="1" destOrd="0" presId="urn:microsoft.com/office/officeart/2005/8/layout/list1"/>
    <dgm:cxn modelId="{E42B34B3-634D-4E74-A70D-54E22626D9DE}" type="presParOf" srcId="{3A86C8AC-66BA-450E-959D-8A2FD5A23D3F}" destId="{AC472BEA-3926-4F07-9DB6-7BC0FAF14A5A}" srcOrd="1" destOrd="0" presId="urn:microsoft.com/office/officeart/2005/8/layout/list1"/>
    <dgm:cxn modelId="{D57ADBBB-8904-42E4-93CB-73019C626AC0}" type="presParOf" srcId="{3A86C8AC-66BA-450E-959D-8A2FD5A23D3F}" destId="{263145A2-B879-48EB-9B81-42D9E5156FDF}" srcOrd="2" destOrd="0" presId="urn:microsoft.com/office/officeart/2005/8/layout/list1"/>
    <dgm:cxn modelId="{90CE334E-54D2-479D-A28F-F88B61FAEE4F}" type="presParOf" srcId="{3A86C8AC-66BA-450E-959D-8A2FD5A23D3F}" destId="{9981E70F-6F67-4330-B935-CDD8E3103166}" srcOrd="3" destOrd="0" presId="urn:microsoft.com/office/officeart/2005/8/layout/list1"/>
    <dgm:cxn modelId="{59B00FAE-11ED-45B5-AD57-CBE728046E18}" type="presParOf" srcId="{3A86C8AC-66BA-450E-959D-8A2FD5A23D3F}" destId="{F6CFE1AF-F33C-4D19-8E9D-8649F0EB238B}" srcOrd="4" destOrd="0" presId="urn:microsoft.com/office/officeart/2005/8/layout/list1"/>
    <dgm:cxn modelId="{4CE0DE67-E909-4832-A375-41BADF1AE24B}" type="presParOf" srcId="{F6CFE1AF-F33C-4D19-8E9D-8649F0EB238B}" destId="{46E960BD-8609-4A2E-A543-DA880849AAA0}" srcOrd="0" destOrd="0" presId="urn:microsoft.com/office/officeart/2005/8/layout/list1"/>
    <dgm:cxn modelId="{9662A796-F478-4E47-A427-352C7B976E2F}" type="presParOf" srcId="{F6CFE1AF-F33C-4D19-8E9D-8649F0EB238B}" destId="{D22261D9-3B52-49F6-B023-C40F07F667AD}" srcOrd="1" destOrd="0" presId="urn:microsoft.com/office/officeart/2005/8/layout/list1"/>
    <dgm:cxn modelId="{F3031519-CC05-42A3-A2BF-F7BD5C8AA248}" type="presParOf" srcId="{3A86C8AC-66BA-450E-959D-8A2FD5A23D3F}" destId="{06D11713-8EC6-4688-B53F-A49DF1C5D779}" srcOrd="5" destOrd="0" presId="urn:microsoft.com/office/officeart/2005/8/layout/list1"/>
    <dgm:cxn modelId="{0B36AB83-2816-48CB-BDEE-58323AFBC5F6}" type="presParOf" srcId="{3A86C8AC-66BA-450E-959D-8A2FD5A23D3F}" destId="{7E924AE6-898C-4AC0-A132-52E57C43041F}" srcOrd="6" destOrd="0" presId="urn:microsoft.com/office/officeart/2005/8/layout/list1"/>
    <dgm:cxn modelId="{C7E49174-CA1B-496A-86CB-4E4BE90FF1CD}" type="presParOf" srcId="{3A86C8AC-66BA-450E-959D-8A2FD5A23D3F}" destId="{2FCFE9E8-2A72-4609-93A1-C4F9B6E8E63F}" srcOrd="7" destOrd="0" presId="urn:microsoft.com/office/officeart/2005/8/layout/list1"/>
    <dgm:cxn modelId="{37CCE2BE-430E-410E-9887-CCB187D37875}" type="presParOf" srcId="{3A86C8AC-66BA-450E-959D-8A2FD5A23D3F}" destId="{9596192F-76BF-4E8D-B4B1-3159A9CED5CD}" srcOrd="8" destOrd="0" presId="urn:microsoft.com/office/officeart/2005/8/layout/list1"/>
    <dgm:cxn modelId="{990A48EA-B122-46AA-91FD-3D2E4FC21EF0}" type="presParOf" srcId="{9596192F-76BF-4E8D-B4B1-3159A9CED5CD}" destId="{930211CD-6E9D-4D4B-AB3B-707946777312}" srcOrd="0" destOrd="0" presId="urn:microsoft.com/office/officeart/2005/8/layout/list1"/>
    <dgm:cxn modelId="{03A6A71C-3DFA-4B51-8EDD-9B2F49E34CB3}" type="presParOf" srcId="{9596192F-76BF-4E8D-B4B1-3159A9CED5CD}" destId="{7ED66589-E77D-4F8A-A9F7-4BEB7BF5EDD5}" srcOrd="1" destOrd="0" presId="urn:microsoft.com/office/officeart/2005/8/layout/list1"/>
    <dgm:cxn modelId="{279C6234-EBCF-42F5-A8AA-0E7B6EF60557}" type="presParOf" srcId="{3A86C8AC-66BA-450E-959D-8A2FD5A23D3F}" destId="{3C250F9B-A35B-4BC3-8222-25F38266480F}" srcOrd="9" destOrd="0" presId="urn:microsoft.com/office/officeart/2005/8/layout/list1"/>
    <dgm:cxn modelId="{0EFECD67-4EAB-4902-8CE4-9C10AF33BA19}" type="presParOf" srcId="{3A86C8AC-66BA-450E-959D-8A2FD5A23D3F}" destId="{4B7E06AF-E96A-4881-8DD0-E94C83E7A6B3}" srcOrd="10" destOrd="0" presId="urn:microsoft.com/office/officeart/2005/8/layout/list1"/>
    <dgm:cxn modelId="{5284CAA3-4736-4505-8D81-B4868C39E5DB}" type="presParOf" srcId="{3A86C8AC-66BA-450E-959D-8A2FD5A23D3F}" destId="{39F9D715-3BC2-4112-976B-634E52E3B076}" srcOrd="11" destOrd="0" presId="urn:microsoft.com/office/officeart/2005/8/layout/list1"/>
    <dgm:cxn modelId="{D2FF7C8F-C339-4DA5-94DD-09DDE133CC09}" type="presParOf" srcId="{3A86C8AC-66BA-450E-959D-8A2FD5A23D3F}" destId="{2CB02737-1145-4C11-A12F-F21709BF3C6E}" srcOrd="12" destOrd="0" presId="urn:microsoft.com/office/officeart/2005/8/layout/list1"/>
    <dgm:cxn modelId="{D0867E04-8627-46E6-9635-FCB21DE8A428}" type="presParOf" srcId="{2CB02737-1145-4C11-A12F-F21709BF3C6E}" destId="{536DD352-4423-4220-8917-12940E282B84}" srcOrd="0" destOrd="0" presId="urn:microsoft.com/office/officeart/2005/8/layout/list1"/>
    <dgm:cxn modelId="{1E6751FB-9349-4175-9618-CB43199E1EF8}" type="presParOf" srcId="{2CB02737-1145-4C11-A12F-F21709BF3C6E}" destId="{21232450-E809-41D3-A3C1-0EAC19A46466}" srcOrd="1" destOrd="0" presId="urn:microsoft.com/office/officeart/2005/8/layout/list1"/>
    <dgm:cxn modelId="{83AFA67D-500B-4053-95B2-B7D29C6E72DF}" type="presParOf" srcId="{3A86C8AC-66BA-450E-959D-8A2FD5A23D3F}" destId="{6D6ABFA5-1BE0-4108-8E63-73CA8141E092}" srcOrd="13" destOrd="0" presId="urn:microsoft.com/office/officeart/2005/8/layout/list1"/>
    <dgm:cxn modelId="{78CAFEBF-3B29-4F4B-AD42-D465C2FB3FAC}" type="presParOf" srcId="{3A86C8AC-66BA-450E-959D-8A2FD5A23D3F}" destId="{6FE99195-4B58-4CFA-BCC2-0270839A4906}" srcOrd="14" destOrd="0" presId="urn:microsoft.com/office/officeart/2005/8/layout/list1"/>
    <dgm:cxn modelId="{5260D8F4-1C0E-4146-A75E-04130461488D}" type="presParOf" srcId="{3A86C8AC-66BA-450E-959D-8A2FD5A23D3F}" destId="{82012FD6-02F2-4FFF-AE7B-58B921900C79}" srcOrd="15" destOrd="0" presId="urn:microsoft.com/office/officeart/2005/8/layout/list1"/>
    <dgm:cxn modelId="{598163D6-B950-473A-8184-069FDEC044F2}" type="presParOf" srcId="{3A86C8AC-66BA-450E-959D-8A2FD5A23D3F}" destId="{8FA63D6A-FCEA-4264-88A1-40FAE5FA2761}" srcOrd="16" destOrd="0" presId="urn:microsoft.com/office/officeart/2005/8/layout/list1"/>
    <dgm:cxn modelId="{BB5914F2-A66B-43F3-8142-AC5982ED7F70}" type="presParOf" srcId="{8FA63D6A-FCEA-4264-88A1-40FAE5FA2761}" destId="{DD691310-B625-4112-BDAA-14D846194803}" srcOrd="0" destOrd="0" presId="urn:microsoft.com/office/officeart/2005/8/layout/list1"/>
    <dgm:cxn modelId="{C7EDF39A-4DF8-4D8B-A0E2-CAC6BB949DC2}" type="presParOf" srcId="{8FA63D6A-FCEA-4264-88A1-40FAE5FA2761}" destId="{A7E57571-0552-4E1F-86E5-6E6F646196C7}" srcOrd="1" destOrd="0" presId="urn:microsoft.com/office/officeart/2005/8/layout/list1"/>
    <dgm:cxn modelId="{3CC1E754-32B4-42CF-A719-27EADE1C79AA}" type="presParOf" srcId="{3A86C8AC-66BA-450E-959D-8A2FD5A23D3F}" destId="{048FD928-58B9-49BF-A582-57D321A3811F}" srcOrd="17" destOrd="0" presId="urn:microsoft.com/office/officeart/2005/8/layout/list1"/>
    <dgm:cxn modelId="{B4F3E3B4-91E9-49F4-89DC-484DFFDD7E3A}" type="presParOf" srcId="{3A86C8AC-66BA-450E-959D-8A2FD5A23D3F}" destId="{BBA515C6-345B-4506-AC96-840FEB764F16}" srcOrd="18" destOrd="0" presId="urn:microsoft.com/office/officeart/2005/8/layout/list1"/>
    <dgm:cxn modelId="{A8428147-EE9D-4BA9-8B38-DD778A21280D}" type="presParOf" srcId="{3A86C8AC-66BA-450E-959D-8A2FD5A23D3F}" destId="{8E08F850-8522-4E93-8496-7C4EACB272C8}" srcOrd="19" destOrd="0" presId="urn:microsoft.com/office/officeart/2005/8/layout/list1"/>
    <dgm:cxn modelId="{DE0ACB21-5660-45E9-95BE-A59D854DA8B7}" type="presParOf" srcId="{3A86C8AC-66BA-450E-959D-8A2FD5A23D3F}" destId="{F9C586F3-5B90-4B6B-9BED-C790F0480E39}" srcOrd="20" destOrd="0" presId="urn:microsoft.com/office/officeart/2005/8/layout/list1"/>
    <dgm:cxn modelId="{B7610DD2-A843-42CC-BCF6-5BF4B4FC9DBC}" type="presParOf" srcId="{F9C586F3-5B90-4B6B-9BED-C790F0480E39}" destId="{2F2DBCA7-1E13-46C1-9483-4D00B56B201E}" srcOrd="0" destOrd="0" presId="urn:microsoft.com/office/officeart/2005/8/layout/list1"/>
    <dgm:cxn modelId="{DE47EF75-9094-4659-9C77-7FFACA22DA33}" type="presParOf" srcId="{F9C586F3-5B90-4B6B-9BED-C790F0480E39}" destId="{5130FED5-D0CC-4CB6-B2E3-98E0A0FB0349}" srcOrd="1" destOrd="0" presId="urn:microsoft.com/office/officeart/2005/8/layout/list1"/>
    <dgm:cxn modelId="{DDC653A6-9517-4E63-9C6D-17754EF274E7}" type="presParOf" srcId="{3A86C8AC-66BA-450E-959D-8A2FD5A23D3F}" destId="{F8FF792E-601A-4F5E-9C86-AC64ABC9975C}" srcOrd="21" destOrd="0" presId="urn:microsoft.com/office/officeart/2005/8/layout/list1"/>
    <dgm:cxn modelId="{EC1974DA-867F-4234-A220-42A1E9650962}" type="presParOf" srcId="{3A86C8AC-66BA-450E-959D-8A2FD5A23D3F}" destId="{AF7063C0-01B6-4424-BA3D-2D15C9C051C8}"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Multiple of a number of the same object but different colors </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Have the child retrieve an object but don’t specify the color. If the child gives you an object say “no not that one… I want the red one”</a:t>
          </a:r>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Explain that adjectives describe nouns</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BF740BDD-BEB3-4F36-9E19-838D6680BF1C}">
      <dgm:prSet phldrT="[Text]" custT="1"/>
      <dgm:spPr/>
      <dgm:t>
        <a:bodyPr/>
        <a:lstStyle/>
        <a:p>
          <a:r>
            <a:rPr lang="en-US" sz="2400" dirty="0" smtClean="0"/>
            <a:t>“Use the dark blue triangle to label the articles.</a:t>
          </a:r>
          <a:endParaRPr lang="en-US" sz="2400" dirty="0"/>
        </a:p>
      </dgm:t>
    </dgm:pt>
    <dgm:pt modelId="{D2AE55E2-D078-4000-A569-1D13B17F9751}" type="parTrans" cxnId="{85D00B5F-E599-4061-9817-E5ED39AF19D3}">
      <dgm:prSet/>
      <dgm:spPr/>
      <dgm:t>
        <a:bodyPr/>
        <a:lstStyle/>
        <a:p>
          <a:endParaRPr lang="en-US"/>
        </a:p>
      </dgm:t>
    </dgm:pt>
    <dgm:pt modelId="{9A01B515-C133-4F34-B037-9CC2BF576907}" type="sibTrans" cxnId="{85D00B5F-E599-4061-9817-E5ED39AF19D3}">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4"/>
      <dgm:spPr/>
      <dgm:t>
        <a:bodyPr/>
        <a:lstStyle/>
        <a:p>
          <a:endParaRPr lang="en-US"/>
        </a:p>
      </dgm:t>
    </dgm:pt>
    <dgm:pt modelId="{DDBE77D5-6E3E-4B5A-B791-2211D5BD92C7}" type="pres">
      <dgm:prSet presAssocID="{EECE3C9A-2DDD-4538-B80C-83440EF7EF85}" presName="parentText" presStyleLbl="node1" presStyleIdx="0" presStyleCnt="4"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4">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4"/>
      <dgm:spPr/>
      <dgm:t>
        <a:bodyPr/>
        <a:lstStyle/>
        <a:p>
          <a:endParaRPr lang="en-US"/>
        </a:p>
      </dgm:t>
    </dgm:pt>
    <dgm:pt modelId="{D22261D9-3B52-49F6-B023-C40F07F667AD}" type="pres">
      <dgm:prSet presAssocID="{BE880753-42BE-448E-8128-13DFB9DDB3A7}" presName="parentText" presStyleLbl="node1" presStyleIdx="1" presStyleCnt="4"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4">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4"/>
      <dgm:spPr/>
      <dgm:t>
        <a:bodyPr/>
        <a:lstStyle/>
        <a:p>
          <a:endParaRPr lang="en-US"/>
        </a:p>
      </dgm:t>
    </dgm:pt>
    <dgm:pt modelId="{7ED66589-E77D-4F8A-A9F7-4BEB7BF5EDD5}" type="pres">
      <dgm:prSet presAssocID="{312EC803-0519-4FCA-BDC8-82994BD4F585}" presName="parentText" presStyleLbl="node1" presStyleIdx="2" presStyleCnt="4"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4">
        <dgm:presLayoutVars>
          <dgm:bulletEnabled val="1"/>
        </dgm:presLayoutVars>
      </dgm:prSet>
      <dgm:spPr/>
    </dgm:pt>
    <dgm:pt modelId="{39F9D715-3BC2-4112-976B-634E52E3B076}" type="pres">
      <dgm:prSet presAssocID="{DBE3ABB2-8AE7-4D1C-B789-AE5A041B3CCE}" presName="spaceBetweenRectangles" presStyleCnt="0"/>
      <dgm:spPr/>
    </dgm:pt>
    <dgm:pt modelId="{8FA63D6A-FCEA-4264-88A1-40FAE5FA2761}" type="pres">
      <dgm:prSet presAssocID="{BF740BDD-BEB3-4F36-9E19-838D6680BF1C}" presName="parentLin" presStyleCnt="0"/>
      <dgm:spPr/>
    </dgm:pt>
    <dgm:pt modelId="{DD691310-B625-4112-BDAA-14D846194803}" type="pres">
      <dgm:prSet presAssocID="{BF740BDD-BEB3-4F36-9E19-838D6680BF1C}" presName="parentLeftMargin" presStyleLbl="node1" presStyleIdx="2" presStyleCnt="4"/>
      <dgm:spPr/>
      <dgm:t>
        <a:bodyPr/>
        <a:lstStyle/>
        <a:p>
          <a:endParaRPr lang="en-US"/>
        </a:p>
      </dgm:t>
    </dgm:pt>
    <dgm:pt modelId="{A7E57571-0552-4E1F-86E5-6E6F646196C7}" type="pres">
      <dgm:prSet presAssocID="{BF740BDD-BEB3-4F36-9E19-838D6680BF1C}" presName="parentText" presStyleLbl="node1" presStyleIdx="3" presStyleCnt="4" custScaleX="142857">
        <dgm:presLayoutVars>
          <dgm:chMax val="0"/>
          <dgm:bulletEnabled val="1"/>
        </dgm:presLayoutVars>
      </dgm:prSet>
      <dgm:spPr/>
      <dgm:t>
        <a:bodyPr/>
        <a:lstStyle/>
        <a:p>
          <a:endParaRPr lang="en-US"/>
        </a:p>
      </dgm:t>
    </dgm:pt>
    <dgm:pt modelId="{048FD928-58B9-49BF-A582-57D321A3811F}" type="pres">
      <dgm:prSet presAssocID="{BF740BDD-BEB3-4F36-9E19-838D6680BF1C}" presName="negativeSpace" presStyleCnt="0"/>
      <dgm:spPr/>
    </dgm:pt>
    <dgm:pt modelId="{BBA515C6-345B-4506-AC96-840FEB764F16}" type="pres">
      <dgm:prSet presAssocID="{BF740BDD-BEB3-4F36-9E19-838D6680BF1C}" presName="childText" presStyleLbl="conFgAcc1" presStyleIdx="3" presStyleCnt="4">
        <dgm:presLayoutVars>
          <dgm:bulletEnabled val="1"/>
        </dgm:presLayoutVars>
      </dgm:prSet>
      <dgm:spPr/>
    </dgm:pt>
  </dgm:ptLst>
  <dgm:cxnLst>
    <dgm:cxn modelId="{F87DA1FA-A0CB-480F-AA46-0AE8E30331E5}" type="presOf" srcId="{312EC803-0519-4FCA-BDC8-82994BD4F585}" destId="{7ED66589-E77D-4F8A-A9F7-4BEB7BF5EDD5}" srcOrd="1"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85D00B5F-E599-4061-9817-E5ED39AF19D3}" srcId="{BD1BB992-D117-4A10-90B6-6CD2B7193042}" destId="{BF740BDD-BEB3-4F36-9E19-838D6680BF1C}" srcOrd="3" destOrd="0" parTransId="{D2AE55E2-D078-4000-A569-1D13B17F9751}" sibTransId="{9A01B515-C133-4F34-B037-9CC2BF576907}"/>
    <dgm:cxn modelId="{60519389-6071-48FD-8A96-F31F83A85FBF}" type="presOf" srcId="{BE880753-42BE-448E-8128-13DFB9DDB3A7}" destId="{D22261D9-3B52-49F6-B023-C40F07F667AD}" srcOrd="1" destOrd="0" presId="urn:microsoft.com/office/officeart/2005/8/layout/list1"/>
    <dgm:cxn modelId="{166877A5-85F2-4A20-909A-E6983006D744}" type="presOf" srcId="{BD1BB992-D117-4A10-90B6-6CD2B7193042}" destId="{3A86C8AC-66BA-450E-959D-8A2FD5A23D3F}" srcOrd="0" destOrd="0" presId="urn:microsoft.com/office/officeart/2005/8/layout/list1"/>
    <dgm:cxn modelId="{FA26649D-B37D-4A5E-B03E-DE2785D981F0}" type="presOf" srcId="{EECE3C9A-2DDD-4538-B80C-83440EF7EF85}" destId="{7277DF25-75FA-4686-9089-EBC84DD7F480}" srcOrd="0" destOrd="0" presId="urn:microsoft.com/office/officeart/2005/8/layout/list1"/>
    <dgm:cxn modelId="{8F40E7AD-7CB7-4F6E-BB9B-82D3585EDF52}" type="presOf" srcId="{312EC803-0519-4FCA-BDC8-82994BD4F585}" destId="{930211CD-6E9D-4D4B-AB3B-707946777312}" srcOrd="0" destOrd="0" presId="urn:microsoft.com/office/officeart/2005/8/layout/list1"/>
    <dgm:cxn modelId="{0F9B30F6-7CE4-4EE4-AD31-376D801494E6}" srcId="{BD1BB992-D117-4A10-90B6-6CD2B7193042}" destId="{BE880753-42BE-448E-8128-13DFB9DDB3A7}" srcOrd="1" destOrd="0" parTransId="{56718C9B-090A-4FD5-94A0-E7595FAEE0E6}" sibTransId="{DDC0D5A7-B6E5-4230-A87C-C58439765A52}"/>
    <dgm:cxn modelId="{90357C78-8D2E-444F-9F82-1B2E042AFAF5}" type="presOf" srcId="{BE880753-42BE-448E-8128-13DFB9DDB3A7}" destId="{46E960BD-8609-4A2E-A543-DA880849AAA0}" srcOrd="0" destOrd="0" presId="urn:microsoft.com/office/officeart/2005/8/layout/list1"/>
    <dgm:cxn modelId="{3E26E5A0-E795-48EA-8807-803E84FF791D}" type="presOf" srcId="{BF740BDD-BEB3-4F36-9E19-838D6680BF1C}" destId="{A7E57571-0552-4E1F-86E5-6E6F646196C7}" srcOrd="1" destOrd="0" presId="urn:microsoft.com/office/officeart/2005/8/layout/list1"/>
    <dgm:cxn modelId="{278ECE74-E428-4F06-869E-BAA7844D1FBD}" srcId="{BD1BB992-D117-4A10-90B6-6CD2B7193042}" destId="{EECE3C9A-2DDD-4538-B80C-83440EF7EF85}" srcOrd="0" destOrd="0" parTransId="{C7F70E65-4F5C-4C24-95A6-8D206F8C2649}" sibTransId="{C5E505B8-D531-4241-9787-14D880EFF147}"/>
    <dgm:cxn modelId="{1327EFF8-2AD2-4CEC-BA22-3AC728B02A62}" type="presOf" srcId="{BF740BDD-BEB3-4F36-9E19-838D6680BF1C}" destId="{DD691310-B625-4112-BDAA-14D846194803}" srcOrd="0" destOrd="0" presId="urn:microsoft.com/office/officeart/2005/8/layout/list1"/>
    <dgm:cxn modelId="{31F950F5-259C-480C-AE59-37A20B34E1D9}" type="presOf" srcId="{EECE3C9A-2DDD-4538-B80C-83440EF7EF85}" destId="{DDBE77D5-6E3E-4B5A-B791-2211D5BD92C7}" srcOrd="1" destOrd="0" presId="urn:microsoft.com/office/officeart/2005/8/layout/list1"/>
    <dgm:cxn modelId="{E906608A-5628-4E11-AE44-3F7A996AAB35}" type="presParOf" srcId="{3A86C8AC-66BA-450E-959D-8A2FD5A23D3F}" destId="{2A404F9C-456D-462F-B1E5-A9B3610A7DDD}" srcOrd="0" destOrd="0" presId="urn:microsoft.com/office/officeart/2005/8/layout/list1"/>
    <dgm:cxn modelId="{E6B4AF38-7BE5-4289-A345-89F0604BCD70}" type="presParOf" srcId="{2A404F9C-456D-462F-B1E5-A9B3610A7DDD}" destId="{7277DF25-75FA-4686-9089-EBC84DD7F480}" srcOrd="0" destOrd="0" presId="urn:microsoft.com/office/officeart/2005/8/layout/list1"/>
    <dgm:cxn modelId="{61527123-70E3-412D-804D-9DFD0DAA37E9}" type="presParOf" srcId="{2A404F9C-456D-462F-B1E5-A9B3610A7DDD}" destId="{DDBE77D5-6E3E-4B5A-B791-2211D5BD92C7}" srcOrd="1" destOrd="0" presId="urn:microsoft.com/office/officeart/2005/8/layout/list1"/>
    <dgm:cxn modelId="{F5EB7D22-3917-4BA7-A8B5-629A4FE44DD9}" type="presParOf" srcId="{3A86C8AC-66BA-450E-959D-8A2FD5A23D3F}" destId="{AC472BEA-3926-4F07-9DB6-7BC0FAF14A5A}" srcOrd="1" destOrd="0" presId="urn:microsoft.com/office/officeart/2005/8/layout/list1"/>
    <dgm:cxn modelId="{FAF542E0-21E5-4869-A771-69EC0698DB5D}" type="presParOf" srcId="{3A86C8AC-66BA-450E-959D-8A2FD5A23D3F}" destId="{263145A2-B879-48EB-9B81-42D9E5156FDF}" srcOrd="2" destOrd="0" presId="urn:microsoft.com/office/officeart/2005/8/layout/list1"/>
    <dgm:cxn modelId="{75AFC29D-3428-4F83-A613-3FFB28C17388}" type="presParOf" srcId="{3A86C8AC-66BA-450E-959D-8A2FD5A23D3F}" destId="{9981E70F-6F67-4330-B935-CDD8E3103166}" srcOrd="3" destOrd="0" presId="urn:microsoft.com/office/officeart/2005/8/layout/list1"/>
    <dgm:cxn modelId="{6A7F6806-1448-499F-BEBE-2C2D2CC53784}" type="presParOf" srcId="{3A86C8AC-66BA-450E-959D-8A2FD5A23D3F}" destId="{F6CFE1AF-F33C-4D19-8E9D-8649F0EB238B}" srcOrd="4" destOrd="0" presId="urn:microsoft.com/office/officeart/2005/8/layout/list1"/>
    <dgm:cxn modelId="{1891C373-6B3D-4D72-B416-D34125FF495E}" type="presParOf" srcId="{F6CFE1AF-F33C-4D19-8E9D-8649F0EB238B}" destId="{46E960BD-8609-4A2E-A543-DA880849AAA0}" srcOrd="0" destOrd="0" presId="urn:microsoft.com/office/officeart/2005/8/layout/list1"/>
    <dgm:cxn modelId="{6BD45C88-3941-42FA-A51F-2E798D37AB08}" type="presParOf" srcId="{F6CFE1AF-F33C-4D19-8E9D-8649F0EB238B}" destId="{D22261D9-3B52-49F6-B023-C40F07F667AD}" srcOrd="1" destOrd="0" presId="urn:microsoft.com/office/officeart/2005/8/layout/list1"/>
    <dgm:cxn modelId="{F734BA32-BB35-44E3-A81B-276A9EF8E5B0}" type="presParOf" srcId="{3A86C8AC-66BA-450E-959D-8A2FD5A23D3F}" destId="{06D11713-8EC6-4688-B53F-A49DF1C5D779}" srcOrd="5" destOrd="0" presId="urn:microsoft.com/office/officeart/2005/8/layout/list1"/>
    <dgm:cxn modelId="{47BF4BC0-94A4-4B6A-B5B0-D02AF9810773}" type="presParOf" srcId="{3A86C8AC-66BA-450E-959D-8A2FD5A23D3F}" destId="{7E924AE6-898C-4AC0-A132-52E57C43041F}" srcOrd="6" destOrd="0" presId="urn:microsoft.com/office/officeart/2005/8/layout/list1"/>
    <dgm:cxn modelId="{8CF0D28F-E786-487E-BAE6-9804E503C0D1}" type="presParOf" srcId="{3A86C8AC-66BA-450E-959D-8A2FD5A23D3F}" destId="{2FCFE9E8-2A72-4609-93A1-C4F9B6E8E63F}" srcOrd="7" destOrd="0" presId="urn:microsoft.com/office/officeart/2005/8/layout/list1"/>
    <dgm:cxn modelId="{16C95DB5-88C9-4BCF-B4F5-0C3DC2203055}" type="presParOf" srcId="{3A86C8AC-66BA-450E-959D-8A2FD5A23D3F}" destId="{9596192F-76BF-4E8D-B4B1-3159A9CED5CD}" srcOrd="8" destOrd="0" presId="urn:microsoft.com/office/officeart/2005/8/layout/list1"/>
    <dgm:cxn modelId="{9E59070C-FB01-4F1D-865C-E7DAE212968F}" type="presParOf" srcId="{9596192F-76BF-4E8D-B4B1-3159A9CED5CD}" destId="{930211CD-6E9D-4D4B-AB3B-707946777312}" srcOrd="0" destOrd="0" presId="urn:microsoft.com/office/officeart/2005/8/layout/list1"/>
    <dgm:cxn modelId="{B197ACE4-8FA7-4615-A47B-2BDB98390A7F}" type="presParOf" srcId="{9596192F-76BF-4E8D-B4B1-3159A9CED5CD}" destId="{7ED66589-E77D-4F8A-A9F7-4BEB7BF5EDD5}" srcOrd="1" destOrd="0" presId="urn:microsoft.com/office/officeart/2005/8/layout/list1"/>
    <dgm:cxn modelId="{9A2CC321-A3DD-427A-A56D-10E7B6D93F10}" type="presParOf" srcId="{3A86C8AC-66BA-450E-959D-8A2FD5A23D3F}" destId="{3C250F9B-A35B-4BC3-8222-25F38266480F}" srcOrd="9" destOrd="0" presId="urn:microsoft.com/office/officeart/2005/8/layout/list1"/>
    <dgm:cxn modelId="{0BCFC06C-0ECB-4828-ACDE-B7EC3DE33BF7}" type="presParOf" srcId="{3A86C8AC-66BA-450E-959D-8A2FD5A23D3F}" destId="{4B7E06AF-E96A-4881-8DD0-E94C83E7A6B3}" srcOrd="10" destOrd="0" presId="urn:microsoft.com/office/officeart/2005/8/layout/list1"/>
    <dgm:cxn modelId="{733F1C47-19DF-49C8-BCE3-0E388304DDFB}" type="presParOf" srcId="{3A86C8AC-66BA-450E-959D-8A2FD5A23D3F}" destId="{39F9D715-3BC2-4112-976B-634E52E3B076}" srcOrd="11" destOrd="0" presId="urn:microsoft.com/office/officeart/2005/8/layout/list1"/>
    <dgm:cxn modelId="{E04FBDC0-546B-4433-A5E5-4745098FF6D4}" type="presParOf" srcId="{3A86C8AC-66BA-450E-959D-8A2FD5A23D3F}" destId="{8FA63D6A-FCEA-4264-88A1-40FAE5FA2761}" srcOrd="12" destOrd="0" presId="urn:microsoft.com/office/officeart/2005/8/layout/list1"/>
    <dgm:cxn modelId="{F6455895-D5B1-4738-AD64-992EE8E7F39D}" type="presParOf" srcId="{8FA63D6A-FCEA-4264-88A1-40FAE5FA2761}" destId="{DD691310-B625-4112-BDAA-14D846194803}" srcOrd="0" destOrd="0" presId="urn:microsoft.com/office/officeart/2005/8/layout/list1"/>
    <dgm:cxn modelId="{35838E49-0B3E-4C0E-9E92-585633A0AB49}" type="presParOf" srcId="{8FA63D6A-FCEA-4264-88A1-40FAE5FA2761}" destId="{A7E57571-0552-4E1F-86E5-6E6F646196C7}" srcOrd="1" destOrd="0" presId="urn:microsoft.com/office/officeart/2005/8/layout/list1"/>
    <dgm:cxn modelId="{59AE3912-05D0-4759-87CC-7A71796B225B}" type="presParOf" srcId="{3A86C8AC-66BA-450E-959D-8A2FD5A23D3F}" destId="{048FD928-58B9-49BF-A582-57D321A3811F}" srcOrd="13" destOrd="0" presId="urn:microsoft.com/office/officeart/2005/8/layout/list1"/>
    <dgm:cxn modelId="{A169EE4A-5EDC-421C-9E50-8F882A38EC29}" type="presParOf" srcId="{3A86C8AC-66BA-450E-959D-8A2FD5A23D3F}" destId="{BBA515C6-345B-4506-AC96-840FEB764F16}"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37148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3200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Small objects and paper</a:t>
          </a:r>
          <a:endParaRPr lang="en-US" sz="2400" kern="1200" dirty="0"/>
        </a:p>
      </dsp:txBody>
      <dsp:txXfrm>
        <a:off x="399045" y="32000"/>
        <a:ext cx="7980900" cy="678960"/>
      </dsp:txXfrm>
    </dsp:sp>
    <dsp:sp modelId="{7E924AE6-898C-4AC0-A132-52E57C43041F}">
      <dsp:nvSpPr>
        <dsp:cNvPr id="0" name=""/>
        <dsp:cNvSpPr/>
      </dsp:nvSpPr>
      <dsp:spPr>
        <a:xfrm>
          <a:off x="0" y="141476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107528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Name the objects and label on paper </a:t>
          </a:r>
          <a:endParaRPr lang="en-US" sz="2400" kern="1200" dirty="0"/>
        </a:p>
      </dsp:txBody>
      <dsp:txXfrm>
        <a:off x="399045" y="1075280"/>
        <a:ext cx="7980900" cy="678960"/>
      </dsp:txXfrm>
    </dsp:sp>
    <dsp:sp modelId="{4B7E06AF-E96A-4881-8DD0-E94C83E7A6B3}">
      <dsp:nvSpPr>
        <dsp:cNvPr id="0" name=""/>
        <dsp:cNvSpPr/>
      </dsp:nvSpPr>
      <dsp:spPr>
        <a:xfrm>
          <a:off x="0" y="245804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211856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the noun – name people, places, things and ideas</a:t>
          </a:r>
          <a:endParaRPr lang="en-US" sz="2400" kern="1200" dirty="0"/>
        </a:p>
      </dsp:txBody>
      <dsp:txXfrm>
        <a:off x="399045" y="2118560"/>
        <a:ext cx="7980900" cy="678960"/>
      </dsp:txXfrm>
    </dsp:sp>
    <dsp:sp modelId="{6FE99195-4B58-4CFA-BCC2-0270839A4906}">
      <dsp:nvSpPr>
        <dsp:cNvPr id="0" name=""/>
        <dsp:cNvSpPr/>
      </dsp:nvSpPr>
      <dsp:spPr>
        <a:xfrm>
          <a:off x="0" y="350132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232450-E809-41D3-A3C1-0EAC19A46466}">
      <dsp:nvSpPr>
        <dsp:cNvPr id="0" name=""/>
        <dsp:cNvSpPr/>
      </dsp:nvSpPr>
      <dsp:spPr>
        <a:xfrm>
          <a:off x="399045" y="316184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Place the black triangle over the slips of paper</a:t>
          </a:r>
          <a:endParaRPr lang="en-US" sz="2400" kern="1200" dirty="0"/>
        </a:p>
      </dsp:txBody>
      <dsp:txXfrm>
        <a:off x="399045" y="3161840"/>
        <a:ext cx="7980900" cy="678960"/>
      </dsp:txXfrm>
    </dsp:sp>
    <dsp:sp modelId="{AF7063C0-01B6-4424-BA3D-2D15C9C051C8}">
      <dsp:nvSpPr>
        <dsp:cNvPr id="0" name=""/>
        <dsp:cNvSpPr/>
      </dsp:nvSpPr>
      <dsp:spPr>
        <a:xfrm>
          <a:off x="0" y="454460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30FED5-D0CC-4CB6-B2E3-98E0A0FB0349}">
      <dsp:nvSpPr>
        <dsp:cNvPr id="0" name=""/>
        <dsp:cNvSpPr/>
      </dsp:nvSpPr>
      <dsp:spPr>
        <a:xfrm>
          <a:off x="399045" y="420512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that the triangle represents the pyramids of Giza a very important place (show pictures) </a:t>
          </a:r>
          <a:endParaRPr lang="en-US" sz="2400" kern="1200" dirty="0"/>
        </a:p>
      </dsp:txBody>
      <dsp:txXfrm>
        <a:off x="399045" y="4205120"/>
        <a:ext cx="7980900" cy="6789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32432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4388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Small objects (one, two, three and four) and paper with the words a, an and the</a:t>
          </a:r>
          <a:endParaRPr lang="en-US" sz="2400" kern="1200" dirty="0"/>
        </a:p>
      </dsp:txBody>
      <dsp:txXfrm>
        <a:off x="399045" y="43880"/>
        <a:ext cx="7980900" cy="560880"/>
      </dsp:txXfrm>
    </dsp:sp>
    <dsp:sp modelId="{7E924AE6-898C-4AC0-A132-52E57C43041F}">
      <dsp:nvSpPr>
        <dsp:cNvPr id="0" name=""/>
        <dsp:cNvSpPr/>
      </dsp:nvSpPr>
      <dsp:spPr>
        <a:xfrm>
          <a:off x="0" y="118616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90572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is one object use “the”</a:t>
          </a:r>
          <a:endParaRPr lang="en-US" sz="2400" kern="1200" dirty="0"/>
        </a:p>
      </dsp:txBody>
      <dsp:txXfrm>
        <a:off x="399045" y="905720"/>
        <a:ext cx="7980900" cy="560880"/>
      </dsp:txXfrm>
    </dsp:sp>
    <dsp:sp modelId="{4B7E06AF-E96A-4881-8DD0-E94C83E7A6B3}">
      <dsp:nvSpPr>
        <dsp:cNvPr id="0" name=""/>
        <dsp:cNvSpPr/>
      </dsp:nvSpPr>
      <dsp:spPr>
        <a:xfrm>
          <a:off x="0" y="204800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176756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are more than one object and you want to single out one of them and the noun starts with a consonant use “a’</a:t>
          </a:r>
          <a:endParaRPr lang="en-US" sz="2400" kern="1200" dirty="0"/>
        </a:p>
      </dsp:txBody>
      <dsp:txXfrm>
        <a:off x="399045" y="1767560"/>
        <a:ext cx="7980900" cy="560880"/>
      </dsp:txXfrm>
    </dsp:sp>
    <dsp:sp modelId="{6FE99195-4B58-4CFA-BCC2-0270839A4906}">
      <dsp:nvSpPr>
        <dsp:cNvPr id="0" name=""/>
        <dsp:cNvSpPr/>
      </dsp:nvSpPr>
      <dsp:spPr>
        <a:xfrm>
          <a:off x="0" y="290984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232450-E809-41D3-A3C1-0EAC19A46466}">
      <dsp:nvSpPr>
        <dsp:cNvPr id="0" name=""/>
        <dsp:cNvSpPr/>
      </dsp:nvSpPr>
      <dsp:spPr>
        <a:xfrm>
          <a:off x="399045" y="262940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are more than one object and you want to single out one of them and the noun starts with a vowel use ‘an’ </a:t>
          </a:r>
          <a:endParaRPr lang="en-US" sz="2400" kern="1200" dirty="0"/>
        </a:p>
      </dsp:txBody>
      <dsp:txXfrm>
        <a:off x="399045" y="2629400"/>
        <a:ext cx="7980900" cy="560880"/>
      </dsp:txXfrm>
    </dsp:sp>
    <dsp:sp modelId="{BBA515C6-345B-4506-AC96-840FEB764F16}">
      <dsp:nvSpPr>
        <dsp:cNvPr id="0" name=""/>
        <dsp:cNvSpPr/>
      </dsp:nvSpPr>
      <dsp:spPr>
        <a:xfrm>
          <a:off x="0" y="377168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E57571-0552-4E1F-86E5-6E6F646196C7}">
      <dsp:nvSpPr>
        <dsp:cNvPr id="0" name=""/>
        <dsp:cNvSpPr/>
      </dsp:nvSpPr>
      <dsp:spPr>
        <a:xfrm>
          <a:off x="399045" y="349124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“the” is definitive and ‘a’ and ‘an’ are indefinite</a:t>
          </a:r>
          <a:endParaRPr lang="en-US" sz="2400" kern="1200" dirty="0"/>
        </a:p>
      </dsp:txBody>
      <dsp:txXfrm>
        <a:off x="399045" y="3491240"/>
        <a:ext cx="7980900" cy="560880"/>
      </dsp:txXfrm>
    </dsp:sp>
    <dsp:sp modelId="{AF7063C0-01B6-4424-BA3D-2D15C9C051C8}">
      <dsp:nvSpPr>
        <dsp:cNvPr id="0" name=""/>
        <dsp:cNvSpPr/>
      </dsp:nvSpPr>
      <dsp:spPr>
        <a:xfrm>
          <a:off x="0" y="463352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30FED5-D0CC-4CB6-B2E3-98E0A0FB0349}">
      <dsp:nvSpPr>
        <dsp:cNvPr id="0" name=""/>
        <dsp:cNvSpPr/>
      </dsp:nvSpPr>
      <dsp:spPr>
        <a:xfrm>
          <a:off x="399045" y="435308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Use the light blue triangle to label the articles.</a:t>
          </a:r>
          <a:endParaRPr lang="en-US" sz="2400" kern="1200" dirty="0"/>
        </a:p>
      </dsp:txBody>
      <dsp:txXfrm>
        <a:off x="399045" y="4353080"/>
        <a:ext cx="7980900" cy="56088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45356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2552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Multiple of a number of the same object but different colors </a:t>
          </a:r>
          <a:endParaRPr lang="en-US" sz="2400" kern="1200" dirty="0"/>
        </a:p>
      </dsp:txBody>
      <dsp:txXfrm>
        <a:off x="399045" y="25520"/>
        <a:ext cx="7980900" cy="856080"/>
      </dsp:txXfrm>
    </dsp:sp>
    <dsp:sp modelId="{7E924AE6-898C-4AC0-A132-52E57C43041F}">
      <dsp:nvSpPr>
        <dsp:cNvPr id="0" name=""/>
        <dsp:cNvSpPr/>
      </dsp:nvSpPr>
      <dsp:spPr>
        <a:xfrm>
          <a:off x="0" y="176900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134096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Have the child retrieve an object but don’t specify the color. If the child gives you an object say “no not that one… I want the red one”</a:t>
          </a:r>
        </a:p>
      </dsp:txBody>
      <dsp:txXfrm>
        <a:off x="399045" y="1340960"/>
        <a:ext cx="7980900" cy="856080"/>
      </dsp:txXfrm>
    </dsp:sp>
    <dsp:sp modelId="{4B7E06AF-E96A-4881-8DD0-E94C83E7A6B3}">
      <dsp:nvSpPr>
        <dsp:cNvPr id="0" name=""/>
        <dsp:cNvSpPr/>
      </dsp:nvSpPr>
      <dsp:spPr>
        <a:xfrm>
          <a:off x="0" y="308444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265640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that adjectives describe nouns</a:t>
          </a:r>
          <a:endParaRPr lang="en-US" sz="2400" kern="1200" dirty="0"/>
        </a:p>
      </dsp:txBody>
      <dsp:txXfrm>
        <a:off x="399045" y="2656400"/>
        <a:ext cx="7980900" cy="856080"/>
      </dsp:txXfrm>
    </dsp:sp>
    <dsp:sp modelId="{BBA515C6-345B-4506-AC96-840FEB764F16}">
      <dsp:nvSpPr>
        <dsp:cNvPr id="0" name=""/>
        <dsp:cNvSpPr/>
      </dsp:nvSpPr>
      <dsp:spPr>
        <a:xfrm>
          <a:off x="0" y="439988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E57571-0552-4E1F-86E5-6E6F646196C7}">
      <dsp:nvSpPr>
        <dsp:cNvPr id="0" name=""/>
        <dsp:cNvSpPr/>
      </dsp:nvSpPr>
      <dsp:spPr>
        <a:xfrm>
          <a:off x="399045" y="397184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“Use the dark blue triangle to label the articles.</a:t>
          </a:r>
          <a:endParaRPr lang="en-US" sz="2400" kern="1200" dirty="0"/>
        </a:p>
      </dsp:txBody>
      <dsp:txXfrm>
        <a:off x="399045" y="3971840"/>
        <a:ext cx="7980900" cy="85608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3/5/2013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3/5/2013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p:txBody>
          <a:bodyPr/>
          <a:lstStyle/>
          <a:p>
            <a:pPr>
              <a:defRPr/>
            </a:pPr>
            <a:fld id="{B37F8040-5B13-4E25-AA7C-3C538C4622BB}" type="slidenum">
              <a:rPr lang="en-US" smtClean="0"/>
              <a:pPr>
                <a:defRPr/>
              </a:pPr>
              <a:t>45</a:t>
            </a:fld>
            <a:endParaRPr lang="en-US" smtClean="0"/>
          </a:p>
        </p:txBody>
      </p:sp>
      <p:sp>
        <p:nvSpPr>
          <p:cNvPr id="16589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589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Three sentence types, and their variations, will be reviewed within this and the following six slides.</a:t>
            </a:r>
          </a:p>
          <a:p>
            <a:pPr marL="114300" indent="-114300" eaLnBrk="1" hangingPunct="1">
              <a:buFontTx/>
              <a:buChar char="•"/>
            </a:pPr>
            <a:r>
              <a:rPr lang="en-US" smtClean="0"/>
              <a:t>Tell participants to begin teaching with simple sentences, the easiest for students to comprehend. These examples include one simple subject and one simple predicate. </a:t>
            </a:r>
          </a:p>
          <a:p>
            <a:pPr marL="114300" indent="-114300" eaLnBrk="1" hangingPunct="1">
              <a:buFontTx/>
              <a:buChar char="•"/>
            </a:pPr>
            <a:r>
              <a:rPr lang="en-US" smtClean="0"/>
              <a:t>The following slide includes simple sentences that are not quite as simple! They include simple sentences with compound subjects and compound predicates.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p:txBody>
          <a:bodyPr/>
          <a:lstStyle/>
          <a:p>
            <a:pPr>
              <a:defRPr/>
            </a:pPr>
            <a:fld id="{11F615F0-861E-451A-9A7A-5D537B4794DD}" type="slidenum">
              <a:rPr lang="en-US" smtClean="0"/>
              <a:pPr>
                <a:defRPr/>
              </a:pPr>
              <a:t>46</a:t>
            </a:fld>
            <a:endParaRPr lang="en-US" smtClean="0"/>
          </a:p>
        </p:txBody>
      </p:sp>
      <p:sp>
        <p:nvSpPr>
          <p:cNvPr id="16691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691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Review examples of these simple sentences, examining how they are not as easy to comprehend as the previous examples. </a:t>
            </a:r>
          </a:p>
          <a:p>
            <a:pPr marL="114300" indent="-114300" eaLnBrk="1" hangingPunct="1">
              <a:buFontTx/>
              <a:buChar char="•"/>
            </a:pPr>
            <a:r>
              <a:rPr lang="en-US" smtClean="0"/>
              <a:t>The “big idea?”  Students who have named and/or manipulated these sentence parts are more likely to process longer sentences efficiently and to compose them well. They are also more likely to understand the function of punctuation in showing meaningful relationships within a sentence. The structure of the sentence should be demystified.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p:txBody>
          <a:bodyPr/>
          <a:lstStyle/>
          <a:p>
            <a:pPr>
              <a:defRPr/>
            </a:pPr>
            <a:fld id="{3B5ADF83-4805-43BF-911B-A55B3979C4C4}" type="slidenum">
              <a:rPr lang="en-US" smtClean="0"/>
              <a:pPr>
                <a:defRPr/>
              </a:pPr>
              <a:t>47</a:t>
            </a:fld>
            <a:endParaRPr lang="en-US" smtClean="0"/>
          </a:p>
        </p:txBody>
      </p:sp>
      <p:sp>
        <p:nvSpPr>
          <p:cNvPr id="167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79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This important chart suggests that there are easier, and more difficult, coordinating conjunctions. </a:t>
            </a:r>
          </a:p>
          <a:p>
            <a:pPr marL="114300" indent="-114300" eaLnBrk="1" hangingPunct="1">
              <a:buFontTx/>
              <a:buChar char="•"/>
            </a:pPr>
            <a:r>
              <a:rPr lang="en-US" smtClean="0"/>
              <a:t>These, too, must be directly taught once students have mastered simple sentences.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p:txBody>
          <a:bodyPr/>
          <a:lstStyle/>
          <a:p>
            <a:pPr>
              <a:defRPr/>
            </a:pPr>
            <a:fld id="{5E7CC0CB-D7F2-4DEE-ABD7-A58226A7D7EB}" type="slidenum">
              <a:rPr lang="en-US" smtClean="0"/>
              <a:pPr>
                <a:defRPr/>
              </a:pPr>
              <a:t>48</a:t>
            </a:fld>
            <a:endParaRPr lang="en-US" smtClean="0"/>
          </a:p>
        </p:txBody>
      </p:sp>
      <p:sp>
        <p:nvSpPr>
          <p:cNvPr id="168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89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Review these examples of compound sentences, noting how different coordinating conjunctions make the sentences easier or more difficult.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p:txBody>
          <a:bodyPr/>
          <a:lstStyle/>
          <a:p>
            <a:pPr>
              <a:defRPr/>
            </a:pPr>
            <a:fld id="{9564A62D-C9CD-4801-9B76-AC96ED050B0A}" type="slidenum">
              <a:rPr lang="en-US" smtClean="0"/>
              <a:pPr>
                <a:defRPr/>
              </a:pPr>
              <a:t>49</a:t>
            </a:fld>
            <a:endParaRPr lang="en-US" smtClean="0"/>
          </a:p>
        </p:txBody>
      </p:sp>
      <p:sp>
        <p:nvSpPr>
          <p:cNvPr id="169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9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Complex sentences are the most difficult of all.</a:t>
            </a:r>
          </a:p>
          <a:p>
            <a:pPr marL="114300" indent="-114300" eaLnBrk="1" hangingPunct="1">
              <a:buFontTx/>
              <a:buChar char="•"/>
            </a:pPr>
            <a:r>
              <a:rPr lang="en-US" smtClean="0"/>
              <a:t>Reading aloud to students in the early years allows them to hear and become informally familiar with these difficult sentence types</a:t>
            </a:r>
            <a:r>
              <a:rPr lang="en-US" smtClean="0">
                <a:cs typeface="Times New Roman" pitchFamily="18" charset="0"/>
              </a:rPr>
              <a:t>—</a:t>
            </a:r>
            <a:r>
              <a:rPr lang="en-US" smtClean="0"/>
              <a:t>sentences we use less often in our daily speech.</a:t>
            </a:r>
          </a:p>
          <a:p>
            <a:pPr marL="114300" indent="-114300" eaLnBrk="1" hangingPunct="1">
              <a:buFontTx/>
              <a:buChar char="•"/>
            </a:pPr>
            <a:r>
              <a:rPr lang="en-US" smtClean="0"/>
              <a:t>Directly teaching complex sentence structures in both reading and written language helps support a student’s understanding of the propositions, or idea units, included within such sentences.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p:txBody>
          <a:bodyPr/>
          <a:lstStyle/>
          <a:p>
            <a:pPr>
              <a:defRPr/>
            </a:pPr>
            <a:fld id="{C8A2FDC4-A0F5-4000-86A5-265459BBDE86}" type="slidenum">
              <a:rPr lang="en-US" smtClean="0"/>
              <a:pPr>
                <a:defRPr/>
              </a:pPr>
              <a:t>50</a:t>
            </a:fld>
            <a:endParaRPr lang="en-US" smtClean="0"/>
          </a:p>
        </p:txBody>
      </p:sp>
      <p:sp>
        <p:nvSpPr>
          <p:cNvPr id="17101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101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Remind participants that our goal is to ask questions that will help students “get” the meanings in the surface code and the text base.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p:txBody>
          <a:bodyPr/>
          <a:lstStyle/>
          <a:p>
            <a:pPr>
              <a:defRPr/>
            </a:pPr>
            <a:fld id="{2E05F683-894E-4436-86C2-40F7FC840A15}" type="slidenum">
              <a:rPr lang="en-US" smtClean="0"/>
              <a:pPr>
                <a:defRPr/>
              </a:pPr>
              <a:t>51</a:t>
            </a:fld>
            <a:endParaRPr lang="en-US" smtClean="0"/>
          </a:p>
        </p:txBody>
      </p:sp>
      <p:sp>
        <p:nvSpPr>
          <p:cNvPr id="17203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203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Ask participants to write the words </a:t>
            </a:r>
            <a:r>
              <a:rPr lang="en-US" b="1" smtClean="0"/>
              <a:t>simple</a:t>
            </a:r>
            <a:r>
              <a:rPr lang="en-US" smtClean="0"/>
              <a:t>, </a:t>
            </a:r>
            <a:r>
              <a:rPr lang="en-US" b="1" smtClean="0"/>
              <a:t>compound</a:t>
            </a:r>
            <a:r>
              <a:rPr lang="en-US" smtClean="0"/>
              <a:t>, and </a:t>
            </a:r>
            <a:r>
              <a:rPr lang="en-US" b="1" smtClean="0"/>
              <a:t>complex</a:t>
            </a:r>
            <a:r>
              <a:rPr lang="en-US" smtClean="0"/>
              <a:t> individually on three self-stick notes or three 3” x 5” cards.</a:t>
            </a:r>
          </a:p>
          <a:p>
            <a:pPr marL="114300" indent="-114300" eaLnBrk="1" hangingPunct="1">
              <a:buFontTx/>
              <a:buChar char="•"/>
            </a:pPr>
            <a:r>
              <a:rPr lang="en-US" smtClean="0"/>
              <a:t>Advance to the following slide as you provide practice in identifying different sentence types.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p:txBody>
          <a:bodyPr/>
          <a:lstStyle/>
          <a:p>
            <a:pPr>
              <a:defRPr/>
            </a:pPr>
            <a:fld id="{45F247A0-13AC-4B9A-98DA-90D4699E7544}" type="slidenum">
              <a:rPr lang="en-US" smtClean="0"/>
              <a:pPr>
                <a:defRPr/>
              </a:pPr>
              <a:t>52</a:t>
            </a:fld>
            <a:endParaRPr lang="en-US" smtClean="0"/>
          </a:p>
        </p:txBody>
      </p:sp>
      <p:sp>
        <p:nvSpPr>
          <p:cNvPr id="173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30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Sentences and answers are animated to appear individually as you discuss each example.</a:t>
            </a:r>
          </a:p>
          <a:p>
            <a:pPr marL="114300" indent="-114300" eaLnBrk="1" hangingPunct="1">
              <a:buFontTx/>
              <a:buChar char="•"/>
            </a:pPr>
            <a:r>
              <a:rPr lang="en-US" smtClean="0"/>
              <a:t>Advance to each sentence and have participants hold up the appropriate label for the sentence type. Advance to show the correct answers, clarifying as needed.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p:txBody>
          <a:bodyPr/>
          <a:lstStyle/>
          <a:p>
            <a:pPr>
              <a:defRPr/>
            </a:pPr>
            <a:fld id="{EB0F4716-B020-46C3-BDD8-ABE1B6FD70E5}" type="slidenum">
              <a:rPr lang="en-US" smtClean="0"/>
              <a:pPr>
                <a:defRPr/>
              </a:pPr>
              <a:t>53</a:t>
            </a:fld>
            <a:endParaRPr lang="en-US" smtClean="0"/>
          </a:p>
        </p:txBody>
      </p:sp>
      <p:sp>
        <p:nvSpPr>
          <p:cNvPr id="17408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408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Explain that sentence completion is a helpful way to aid student understanding of sentence structure.  </a:t>
            </a:r>
          </a:p>
          <a:p>
            <a:pPr marL="114300" indent="-114300" eaLnBrk="1" hangingPunct="1">
              <a:buFontTx/>
              <a:buChar char="•"/>
            </a:pPr>
            <a:r>
              <a:rPr lang="en-US" smtClean="0"/>
              <a:t>This activity helps students become aware that a sentence has a subject and a predicate. The triangle reminds students that the first word of a sentence begins with a capital letter. Popular Mad Libs are examples of fun ways to support student knowledge with this skill. </a:t>
            </a:r>
          </a:p>
          <a:p>
            <a:pPr marL="114300" indent="-114300"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p:txBody>
          <a:bodyPr/>
          <a:lstStyle/>
          <a:p>
            <a:pPr>
              <a:defRPr/>
            </a:pPr>
            <a:fld id="{EFA30BCC-E869-491F-BB61-BA83502DCA8D}" type="slidenum">
              <a:rPr lang="en-US" smtClean="0"/>
              <a:pPr>
                <a:defRPr/>
              </a:pPr>
              <a:t>54</a:t>
            </a:fld>
            <a:endParaRPr lang="en-US" smtClean="0"/>
          </a:p>
        </p:txBody>
      </p:sp>
      <p:sp>
        <p:nvSpPr>
          <p:cNvPr id="17510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510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Here is an example of sentence coding. Ask participants to use the symbols on the two sentences given after the example.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7"/>
          <p:cNvSpPr>
            <a:spLocks noGrp="1" noChangeArrowheads="1"/>
          </p:cNvSpPr>
          <p:nvPr>
            <p:ph type="sldNum" sz="quarter" idx="5"/>
          </p:nvPr>
        </p:nvSpPr>
        <p:spPr/>
        <p:txBody>
          <a:bodyPr/>
          <a:lstStyle/>
          <a:p>
            <a:pPr>
              <a:defRPr/>
            </a:pPr>
            <a:fld id="{BBE8F2A2-C163-4881-A2A3-719ADDB183FE}" type="slidenum">
              <a:rPr lang="en-US" smtClean="0"/>
              <a:pPr>
                <a:defRPr/>
              </a:pPr>
              <a:t>36</a:t>
            </a:fld>
            <a:endParaRPr lang="en-US" smtClean="0"/>
          </a:p>
        </p:txBody>
      </p:sp>
      <p:sp>
        <p:nvSpPr>
          <p:cNvPr id="15667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667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Review the differences between phrases and clauses. These are important to know in order to identify difficult sentence constructions.</a:t>
            </a:r>
          </a:p>
          <a:p>
            <a:pPr marL="114300" indent="-114300" eaLnBrk="1" hangingPunct="1">
              <a:buFontTx/>
              <a:buChar char="•"/>
            </a:pPr>
            <a:r>
              <a:rPr lang="en-US" smtClean="0"/>
              <a:t>Note that phrases do not contain a subject and a predicate; clauses do.</a:t>
            </a:r>
          </a:p>
          <a:p>
            <a:pPr marL="114300" indent="-114300" eaLnBrk="1" hangingPunct="1">
              <a:buFontTx/>
              <a:buChar char="•"/>
            </a:pPr>
            <a:endParaRPr lang="en-US" smtClean="0"/>
          </a:p>
          <a:p>
            <a:pPr marL="114300" indent="-114300"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p:txBody>
          <a:bodyPr/>
          <a:lstStyle/>
          <a:p>
            <a:pPr>
              <a:defRPr/>
            </a:pPr>
            <a:fld id="{93CD376A-2EBB-4F3F-AEAE-48FF672B4C42}" type="slidenum">
              <a:rPr lang="en-US" smtClean="0"/>
              <a:pPr>
                <a:defRPr/>
              </a:pPr>
              <a:t>55</a:t>
            </a:fld>
            <a:endParaRPr lang="en-US" smtClean="0"/>
          </a:p>
        </p:txBody>
      </p:sp>
      <p:sp>
        <p:nvSpPr>
          <p:cNvPr id="17613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613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try to code these two sentences, found on page 44 in their LETRS Module 6 participant’s manuals. </a:t>
            </a:r>
          </a:p>
          <a:p>
            <a:pPr marL="114300" indent="-114300" eaLnBrk="1" hangingPunct="1">
              <a:buFontTx/>
              <a:buChar char="•"/>
            </a:pPr>
            <a:r>
              <a:rPr lang="en-US" smtClean="0"/>
              <a:t>Advance to the next slide for answers.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p:txBody>
          <a:bodyPr/>
          <a:lstStyle/>
          <a:p>
            <a:pPr>
              <a:defRPr/>
            </a:pPr>
            <a:fld id="{88A058D9-992B-4B71-B398-51FC076AFF5F}" type="slidenum">
              <a:rPr lang="en-US" smtClean="0"/>
              <a:pPr>
                <a:defRPr/>
              </a:pPr>
              <a:t>56</a:t>
            </a:fld>
            <a:endParaRPr lang="en-US" smtClean="0"/>
          </a:p>
        </p:txBody>
      </p:sp>
      <p:sp>
        <p:nvSpPr>
          <p:cNvPr id="17715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715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check their responses with your answers here.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p:txBody>
          <a:bodyPr/>
          <a:lstStyle/>
          <a:p>
            <a:pPr>
              <a:defRPr/>
            </a:pPr>
            <a:fld id="{2902CF29-8EC2-42B2-935B-DA00689E31CF}" type="slidenum">
              <a:rPr lang="en-US" smtClean="0"/>
              <a:pPr>
                <a:defRPr/>
              </a:pPr>
              <a:t>57</a:t>
            </a:fld>
            <a:endParaRPr lang="en-US" smtClean="0"/>
          </a:p>
        </p:txBody>
      </p:sp>
      <p:sp>
        <p:nvSpPr>
          <p:cNvPr id="178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8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The use of sentence anagrams supports reading comprehension and is fun. Never skip this activity. </a:t>
            </a:r>
          </a:p>
          <a:p>
            <a:pPr marL="114300" indent="-114300" eaLnBrk="1" hangingPunct="1">
              <a:buFontTx/>
              <a:buChar char="•"/>
            </a:pPr>
            <a:r>
              <a:rPr lang="en-US" smtClean="0"/>
              <a:t>Ask participants to organize these words into a sentence.</a:t>
            </a:r>
          </a:p>
          <a:p>
            <a:pPr marL="114300" indent="-114300" eaLnBrk="1" hangingPunct="1">
              <a:buFontTx/>
              <a:buChar char="•"/>
            </a:pPr>
            <a:r>
              <a:rPr lang="en-US" smtClean="0"/>
              <a:t>Three possible answers are animated and will appear as you advance your PowerPoint presentation.</a:t>
            </a:r>
          </a:p>
          <a:p>
            <a:pPr marL="114300" indent="-114300" eaLnBrk="1" hangingPunct="1">
              <a:buFontTx/>
              <a:buChar char="•"/>
            </a:pPr>
            <a:endParaRPr lang="en-US" smtClean="0"/>
          </a:p>
          <a:p>
            <a:pPr marL="114300" indent="-114300" eaLnBrk="1" hangingPunct="1"/>
            <a:r>
              <a:rPr lang="en-US" b="1" smtClean="0"/>
              <a:t>Solid research- had a positive effect size in a scientific research paper – take out of their reading  but don’t have to</a:t>
            </a:r>
          </a:p>
          <a:p>
            <a:pPr marL="114300" indent="-114300" eaLnBrk="1" hangingPunct="1"/>
            <a:endParaRPr lang="en-US" b="1" smtClean="0"/>
          </a:p>
          <a:p>
            <a:pPr marL="114300" indent="-114300" eaLnBrk="1" hangingPunct="1"/>
            <a:r>
              <a:rPr lang="en-US" b="1" smtClean="0"/>
              <a:t>Why teach this? Big Idea…</a:t>
            </a:r>
          </a:p>
          <a:p>
            <a:pPr marL="114300" indent="-114300" eaLnBrk="1" hangingPunct="1"/>
            <a:r>
              <a:rPr lang="en-US" b="1" smtClean="0"/>
              <a:t>Length and structure matters </a:t>
            </a:r>
          </a:p>
          <a:p>
            <a:pPr marL="114300" indent="-114300" eaLnBrk="1" hangingPunct="1"/>
            <a:r>
              <a:rPr lang="en-US" b="1" smtClean="0"/>
              <a:t>With scaffolding, they can learn the different sentence types </a:t>
            </a:r>
          </a:p>
          <a:p>
            <a:pPr marL="114300" indent="-114300" eaLnBrk="1" hangingPunct="1"/>
            <a:r>
              <a:rPr lang="en-US" b="1" smtClean="0"/>
              <a:t>Helps to focus on predicate and subject</a:t>
            </a:r>
          </a:p>
          <a:p>
            <a:pPr marL="114300" indent="-114300" eaLnBrk="1" hangingPunct="1"/>
            <a:r>
              <a:rPr lang="en-US" b="1" smtClean="0"/>
              <a:t>Word Choice </a:t>
            </a:r>
          </a:p>
          <a:p>
            <a:pPr marL="114300" indent="-114300" eaLnBrk="1" hangingPunct="1"/>
            <a:r>
              <a:rPr lang="en-US" b="1" smtClean="0"/>
              <a:t>Background knowledge is important </a:t>
            </a:r>
          </a:p>
          <a:p>
            <a:pPr marL="114300" indent="-114300" eaLnBrk="1" hangingPunct="1"/>
            <a:r>
              <a:rPr lang="en-US" b="1" smtClean="0"/>
              <a:t>Arrangement</a:t>
            </a:r>
          </a:p>
          <a:p>
            <a:pPr marL="114300" indent="-114300" eaLnBrk="1" hangingPunct="1"/>
            <a:endParaRPr lang="en-US" b="1"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p:txBody>
          <a:bodyPr/>
          <a:lstStyle/>
          <a:p>
            <a:pPr>
              <a:defRPr/>
            </a:pPr>
            <a:fld id="{088DE86D-F134-4F61-837F-D4674E3DF386}" type="slidenum">
              <a:rPr lang="en-US" smtClean="0"/>
              <a:pPr>
                <a:defRPr/>
              </a:pPr>
              <a:t>58</a:t>
            </a:fld>
            <a:endParaRPr lang="en-US" smtClean="0"/>
          </a:p>
        </p:txBody>
      </p:sp>
      <p:sp>
        <p:nvSpPr>
          <p:cNvPr id="17920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920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create a sentence anagram at their seats, following instructions on this slide.</a:t>
            </a:r>
          </a:p>
          <a:p>
            <a:pPr marL="114300" indent="-114300" eaLnBrk="1" hangingPunct="1">
              <a:buFontTx/>
              <a:buChar char="•"/>
            </a:pPr>
            <a:r>
              <a:rPr lang="en-US" smtClean="0"/>
              <a:t>Ask people to leave their anagram in scrambled order on the table and move about the room, trying at least 10 other participant’s anagrams. At the end, ask them to talk about the mental processes at work, such as looking for the subject and main verb, putting phrases together, remembering that some words have several grammatical roles.</a:t>
            </a:r>
          </a:p>
          <a:p>
            <a:pPr marL="114300" indent="-114300" eaLnBrk="1" hangingPunct="1">
              <a:buFontTx/>
              <a:buChar char="•"/>
            </a:pPr>
            <a:endParaRPr lang="en-US" smtClean="0"/>
          </a:p>
          <a:p>
            <a:pPr marL="114300" indent="-114300" eaLnBrk="1" hangingPunct="1">
              <a:buFontTx/>
              <a:buChar char="•"/>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p:txBody>
          <a:bodyPr/>
          <a:lstStyle/>
          <a:p>
            <a:pPr>
              <a:defRPr/>
            </a:pPr>
            <a:fld id="{C91A83D9-B74A-4C42-8F79-A22747B84318}" type="slidenum">
              <a:rPr lang="en-US" smtClean="0"/>
              <a:pPr>
                <a:defRPr/>
              </a:pPr>
              <a:t>59</a:t>
            </a:fld>
            <a:endParaRPr lang="en-US" smtClean="0"/>
          </a:p>
        </p:txBody>
      </p:sp>
      <p:sp>
        <p:nvSpPr>
          <p:cNvPr id="18022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022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Debrief by asking participants the questions on this slide.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p:txBody>
          <a:bodyPr/>
          <a:lstStyle/>
          <a:p>
            <a:pPr>
              <a:defRPr/>
            </a:pPr>
            <a:fld id="{2DB28017-7327-479B-BF91-DCD44098871F}" type="slidenum">
              <a:rPr lang="en-US" smtClean="0"/>
              <a:pPr>
                <a:defRPr/>
              </a:pPr>
              <a:t>60</a:t>
            </a:fld>
            <a:endParaRPr lang="en-US" smtClean="0"/>
          </a:p>
        </p:txBody>
      </p:sp>
      <p:sp>
        <p:nvSpPr>
          <p:cNvPr id="18125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125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Allow teachers time to dig into their own texts to find sentences to use for this activity.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p:txBody>
          <a:bodyPr/>
          <a:lstStyle/>
          <a:p>
            <a:pPr>
              <a:defRPr/>
            </a:pPr>
            <a:fld id="{C14F621C-DEC9-4A83-9E48-7071FCAF8DFA}" type="slidenum">
              <a:rPr lang="en-US" smtClean="0"/>
              <a:pPr>
                <a:defRPr/>
              </a:pPr>
              <a:t>61</a:t>
            </a:fld>
            <a:endParaRPr lang="en-US" smtClean="0"/>
          </a:p>
        </p:txBody>
      </p:sp>
      <p:sp>
        <p:nvSpPr>
          <p:cNvPr id="182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Read these sets of sentences with prosody, allowing participants to hear the differences in meaning between the two.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p:txBody>
          <a:bodyPr/>
          <a:lstStyle/>
          <a:p>
            <a:pPr>
              <a:defRPr/>
            </a:pPr>
            <a:fld id="{208A7390-51F9-4EA1-B607-1E71DE4B2C10}" type="slidenum">
              <a:rPr lang="en-US" smtClean="0"/>
              <a:pPr>
                <a:defRPr/>
              </a:pPr>
              <a:t>62</a:t>
            </a:fld>
            <a:endParaRPr lang="en-US" smtClean="0"/>
          </a:p>
        </p:txBody>
      </p:sp>
      <p:sp>
        <p:nvSpPr>
          <p:cNvPr id="183299"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3300"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5888" indent="-115888" eaLnBrk="1" hangingPunct="1">
              <a:buFontTx/>
              <a:buChar char="•"/>
            </a:pPr>
            <a:r>
              <a:rPr lang="en-US" smtClean="0"/>
              <a:t>Explain to participants that this step-by-step process of sentence elaboration is a centerpiece of the </a:t>
            </a:r>
            <a:r>
              <a:rPr lang="en-US" i="1" smtClean="0"/>
              <a:t>LANGUAGE! </a:t>
            </a:r>
            <a:r>
              <a:rPr lang="en-US" baseline="30000" smtClean="0">
                <a:cs typeface="Times New Roman" pitchFamily="18" charset="0"/>
              </a:rPr>
              <a:t>® </a:t>
            </a:r>
            <a:r>
              <a:rPr lang="en-US" smtClean="0">
                <a:cs typeface="Times New Roman" pitchFamily="18" charset="0"/>
              </a:rPr>
              <a:t>curriculum (Greene, 2000)</a:t>
            </a:r>
            <a:r>
              <a:rPr lang="en-US" smtClean="0"/>
              <a:t>.</a:t>
            </a:r>
          </a:p>
          <a:p>
            <a:pPr marL="115888" indent="-115888" eaLnBrk="1" hangingPunct="1">
              <a:buFontTx/>
              <a:buChar char="•"/>
            </a:pPr>
            <a:r>
              <a:rPr lang="en-US" smtClean="0"/>
              <a:t>Advance to the following slide to illustrate a specific example of this sentence elaboration activity.</a:t>
            </a:r>
          </a:p>
          <a:p>
            <a:pPr marL="115888" indent="-115888" eaLnBrk="1" hangingPunct="1">
              <a:buFontTx/>
              <a:buChar char="•"/>
            </a:pPr>
            <a:r>
              <a:rPr lang="en-US" smtClean="0"/>
              <a:t>Walk participants through the steps several times, if necessary. </a:t>
            </a:r>
          </a:p>
          <a:p>
            <a:pPr marL="115888" indent="-115888" eaLnBrk="1" hangingPunct="1">
              <a:buFontTx/>
              <a:buChar char="•"/>
            </a:pPr>
            <a:r>
              <a:rPr lang="en-US" smtClean="0"/>
              <a:t>Refer to the Handout folder in the LETRS </a:t>
            </a:r>
            <a:r>
              <a:rPr lang="en-US" i="1" smtClean="0"/>
              <a:t>Module 6 Presenter’s Kit</a:t>
            </a:r>
            <a:r>
              <a:rPr lang="en-US" smtClean="0"/>
              <a:t> for an optional activity to use with small groups.</a:t>
            </a:r>
          </a:p>
          <a:p>
            <a:pPr marL="115888" indent="-115888" eaLnBrk="1" hangingPunct="1"/>
            <a:endParaRPr lang="en-US" smtClean="0"/>
          </a:p>
          <a:p>
            <a:pPr marL="115888" indent="-115888" eaLnBrk="1" hangingPunct="1"/>
            <a:r>
              <a:rPr lang="en-US" smtClean="0"/>
              <a:t>Greene, J. (2000). </a:t>
            </a:r>
            <a:r>
              <a:rPr lang="en-US" i="1" smtClean="0"/>
              <a:t>LANGUAGE! </a:t>
            </a:r>
            <a:r>
              <a:rPr lang="en-US" baseline="30000" smtClean="0"/>
              <a:t>®</a:t>
            </a:r>
            <a:r>
              <a:rPr lang="en-US" smtClean="0"/>
              <a:t> 2nd Edition. Longmont, CO: Sopris West Educational Services.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p:txBody>
          <a:bodyPr/>
          <a:lstStyle/>
          <a:p>
            <a:pPr>
              <a:defRPr/>
            </a:pPr>
            <a:fld id="{5065414A-4323-4AF1-BB5D-40EE98D25E6C}" type="slidenum">
              <a:rPr lang="en-US" smtClean="0"/>
              <a:pPr>
                <a:defRPr/>
              </a:pPr>
              <a:t>63</a:t>
            </a:fld>
            <a:endParaRPr lang="en-US" smtClean="0"/>
          </a:p>
        </p:txBody>
      </p:sp>
      <p:sp>
        <p:nvSpPr>
          <p:cNvPr id="18432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432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5888" indent="-115888" eaLnBrk="1" hangingPunct="1">
              <a:buFontTx/>
              <a:buChar char="•"/>
            </a:pPr>
            <a:r>
              <a:rPr lang="en-US" smtClean="0"/>
              <a:t>This slide is animated to illustrate the steps to take when elaborating a simple sentence. As you press the forward arrow, an example of each step will appear individually on the right.</a:t>
            </a:r>
          </a:p>
          <a:p>
            <a:pPr marL="115888" indent="-115888" eaLnBrk="1" hangingPunct="1"/>
            <a:endParaRPr lang="en-US" smtClean="0">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p:txBody>
          <a:bodyPr/>
          <a:lstStyle/>
          <a:p>
            <a:pPr>
              <a:defRPr/>
            </a:pPr>
            <a:fld id="{C1E7F873-9CAD-40A1-B0F6-A1B84797FAC2}" type="slidenum">
              <a:rPr lang="en-US" smtClean="0"/>
              <a:pPr>
                <a:defRPr/>
              </a:pPr>
              <a:t>64</a:t>
            </a:fld>
            <a:endParaRPr lang="en-US" smtClean="0"/>
          </a:p>
        </p:txBody>
      </p:sp>
      <p:sp>
        <p:nvSpPr>
          <p:cNvPr id="185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5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Long, complicated sentences can be broken into manageable paraphrases.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p:txBody>
          <a:bodyPr/>
          <a:lstStyle/>
          <a:p>
            <a:pPr>
              <a:defRPr/>
            </a:pPr>
            <a:fld id="{E65A91F1-7095-489F-ADC7-7D97D736DC8D}" type="slidenum">
              <a:rPr lang="en-US" smtClean="0"/>
              <a:pPr>
                <a:defRPr/>
              </a:pPr>
              <a:t>37</a:t>
            </a:fld>
            <a:endParaRPr lang="en-US" smtClean="0"/>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7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Explain to participants that these are the pieces we can break a longer sentence into in order to understand it, and to compose it in writing.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p:txBody>
          <a:bodyPr/>
          <a:lstStyle/>
          <a:p>
            <a:pPr>
              <a:defRPr/>
            </a:pPr>
            <a:fld id="{902A9868-8B0D-4F17-876C-CEB6E5B0C997}" type="slidenum">
              <a:rPr lang="en-US" smtClean="0"/>
              <a:pPr>
                <a:defRPr/>
              </a:pPr>
              <a:t>65</a:t>
            </a:fld>
            <a:endParaRPr lang="en-US" smtClean="0"/>
          </a:p>
        </p:txBody>
      </p:sp>
      <p:sp>
        <p:nvSpPr>
          <p:cNvPr id="186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6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Provide this practical classroom application if time allows.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p:txBody>
          <a:bodyPr/>
          <a:lstStyle/>
          <a:p>
            <a:pPr>
              <a:defRPr/>
            </a:pPr>
            <a:fld id="{2B81353D-0D18-4088-A79E-1068F4A00FF7}" type="slidenum">
              <a:rPr lang="en-US" smtClean="0"/>
              <a:pPr>
                <a:defRPr/>
              </a:pPr>
              <a:t>66</a:t>
            </a:fld>
            <a:endParaRPr lang="en-US" smtClean="0"/>
          </a:p>
        </p:txBody>
      </p:sp>
      <p:sp>
        <p:nvSpPr>
          <p:cNvPr id="1873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73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Sentence combining facilitates growth in reading comprehension as well as growth in written expression.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D27F3E5-F8CA-4E15-B5C1-EB43431C9D1A}" type="slidenum">
              <a:rPr lang="en-US" smtClean="0">
                <a:latin typeface="Arial" pitchFamily="34" charset="0"/>
              </a:rPr>
              <a:pPr/>
              <a:t>68</a:t>
            </a:fld>
            <a:endParaRPr lang="en-US" smtClean="0">
              <a:latin typeface="Arial" pitchFamily="34" charset="0"/>
            </a:endParaRPr>
          </a:p>
        </p:txBody>
      </p:sp>
      <p:sp>
        <p:nvSpPr>
          <p:cNvPr id="22531" name="Rectangle 2"/>
          <p:cNvSpPr>
            <a:spLocks noGrp="1" noRot="1" noChangeAspect="1" noChangeArrowheads="1" noTextEdit="1"/>
          </p:cNvSpPr>
          <p:nvPr>
            <p:ph type="sldImg"/>
          </p:nvPr>
        </p:nvSpPr>
        <p:spPr>
          <a:xfrm>
            <a:off x="1617663" y="892175"/>
            <a:ext cx="3702050" cy="2776538"/>
          </a:xfrm>
          <a:ln/>
        </p:spPr>
      </p:sp>
      <p:sp>
        <p:nvSpPr>
          <p:cNvPr id="22532" name="Rectangle 3"/>
          <p:cNvSpPr>
            <a:spLocks noGrp="1" noChangeArrowheads="1"/>
          </p:cNvSpPr>
          <p:nvPr>
            <p:ph type="body" idx="1"/>
          </p:nvPr>
        </p:nvSpPr>
        <p:spPr>
          <a:xfrm>
            <a:off x="480853" y="3765933"/>
            <a:ext cx="5956016" cy="5015414"/>
          </a:xfrm>
          <a:noFill/>
          <a:ln/>
        </p:spPr>
        <p:txBody>
          <a:bodyPr/>
          <a:lstStyle/>
          <a:p>
            <a:pPr eaLnBrk="1" hangingPunct="1"/>
            <a:r>
              <a:rPr lang="en-US" sz="1100" smtClean="0">
                <a:latin typeface="Times New Roman" pitchFamily="18" charset="0"/>
              </a:rPr>
              <a:t>Note all the components that go into a well-developed sentences. The ability to write like this doesn’t just happen, it takes </a:t>
            </a:r>
            <a:r>
              <a:rPr lang="en-US" sz="1100" b="1" smtClean="0">
                <a:latin typeface="Arial" pitchFamily="34" charset="0"/>
              </a:rPr>
              <a:t>Explicit, systematic, direct instruction in how to write a sentence! (click to have shape fly in )</a:t>
            </a:r>
          </a:p>
          <a:p>
            <a:pPr eaLnBrk="1" hangingPunct="1"/>
            <a:endParaRPr lang="en-US" sz="1100" b="1" smtClean="0">
              <a:latin typeface="Arial" pitchFamily="34" charset="0"/>
            </a:endParaRPr>
          </a:p>
          <a:p>
            <a:pPr eaLnBrk="1" hangingPunct="1"/>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Let’s walk through the Spiral teacher’s guide to see how this unit of study is laid out.  Section 3 in your teacher’s guides.</a:t>
            </a:r>
            <a:br>
              <a:rPr lang="en-US" dirty="0" smtClean="0"/>
            </a:br>
            <a:endParaRPr lang="en-US" dirty="0" smtClean="0"/>
          </a:p>
          <a:p>
            <a:pPr>
              <a:defRPr/>
            </a:pPr>
            <a:r>
              <a:rPr lang="en-US" dirty="0" smtClean="0"/>
              <a:t>The first section is focused on Learning Sentence Writing – There are two major instructional areas of focus in this section: </a:t>
            </a:r>
          </a:p>
          <a:p>
            <a:pPr>
              <a:defRPr/>
            </a:pPr>
            <a:endParaRPr lang="en-US" dirty="0" smtClean="0"/>
          </a:p>
          <a:p>
            <a:pPr marL="228600" indent="-228600">
              <a:buFont typeface="+mj-lt"/>
              <a:buAutoNum type="arabicPeriod"/>
              <a:defRPr/>
            </a:pPr>
            <a:r>
              <a:rPr lang="en-US" dirty="0" smtClean="0"/>
              <a:t>Fragments vs. Sentences</a:t>
            </a:r>
          </a:p>
          <a:p>
            <a:pPr marL="228600" indent="-228600">
              <a:buFont typeface="+mj-lt"/>
              <a:buAutoNum type="arabicPeriod"/>
              <a:defRPr/>
            </a:pPr>
            <a:r>
              <a:rPr lang="en-US" dirty="0" smtClean="0"/>
              <a:t>Parts of a sentence</a:t>
            </a:r>
          </a:p>
          <a:p>
            <a:pPr>
              <a:defRPr/>
            </a:pPr>
            <a:endParaRPr lang="en-US" dirty="0"/>
          </a:p>
        </p:txBody>
      </p:sp>
      <p:sp>
        <p:nvSpPr>
          <p:cNvPr id="23556" name="Slide Number Placeholder 3"/>
          <p:cNvSpPr>
            <a:spLocks noGrp="1"/>
          </p:cNvSpPr>
          <p:nvPr>
            <p:ph type="sldNum" sz="quarter" idx="5"/>
          </p:nvPr>
        </p:nvSpPr>
        <p:spPr>
          <a:noFill/>
        </p:spPr>
        <p:txBody>
          <a:bodyPr/>
          <a:lstStyle/>
          <a:p>
            <a:fld id="{68A0CDFB-E9F2-420E-949E-73FA5DBA5D54}" type="slidenum">
              <a:rPr lang="en-US" smtClean="0">
                <a:latin typeface="Arial" pitchFamily="34" charset="0"/>
              </a:rPr>
              <a:pPr/>
              <a:t>70</a:t>
            </a:fld>
            <a:endParaRPr 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r>
              <a:rPr lang="en-US" smtClean="0">
                <a:latin typeface="Arial" pitchFamily="34" charset="0"/>
              </a:rPr>
              <a:t>The Sentence Mastering unit begins with students practicing the skill of identifying  the difference between a complete sentence and a fragmented sentence.</a:t>
            </a:r>
          </a:p>
        </p:txBody>
      </p:sp>
      <p:sp>
        <p:nvSpPr>
          <p:cNvPr id="24580" name="Slide Number Placeholder 3"/>
          <p:cNvSpPr>
            <a:spLocks noGrp="1"/>
          </p:cNvSpPr>
          <p:nvPr>
            <p:ph type="sldNum" sz="quarter" idx="5"/>
          </p:nvPr>
        </p:nvSpPr>
        <p:spPr>
          <a:noFill/>
        </p:spPr>
        <p:txBody>
          <a:bodyPr/>
          <a:lstStyle/>
          <a:p>
            <a:fld id="{9EA4C30F-9FA1-4599-A1E6-DE02C88F6BC3}" type="slidenum">
              <a:rPr lang="en-US" smtClean="0">
                <a:latin typeface="Arial" pitchFamily="34" charset="0"/>
              </a:rPr>
              <a:pPr/>
              <a:t>71</a:t>
            </a:fld>
            <a:endParaRPr 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mtClean="0">
                <a:latin typeface="Arial" pitchFamily="34" charset="0"/>
              </a:rPr>
              <a:t>There are various ways students begin learning to write sentences.  One way is by learning that a sentence has a “who” , an “action” and a “who”.</a:t>
            </a:r>
          </a:p>
          <a:p>
            <a:endParaRPr lang="en-US" smtClean="0">
              <a:latin typeface="Arial" pitchFamily="34" charset="0"/>
            </a:endParaRPr>
          </a:p>
          <a:p>
            <a:r>
              <a:rPr lang="en-US" smtClean="0">
                <a:latin typeface="Arial" pitchFamily="34" charset="0"/>
              </a:rPr>
              <a:t>Post the “Writing Great Sentences Poster” and have your participants all write 2 or three good sentences to share out. (handout packet)</a:t>
            </a:r>
          </a:p>
          <a:p>
            <a:r>
              <a:rPr lang="en-US" b="1" smtClean="0">
                <a:latin typeface="Arial" pitchFamily="34" charset="0"/>
              </a:rPr>
              <a:t>Assignment: Take your first handout (p.3-2a).  At the top write a sentence to go with the who, action, who template.  Then using the same main idea, write a new sentence using the bottom template.</a:t>
            </a:r>
          </a:p>
        </p:txBody>
      </p:sp>
      <p:sp>
        <p:nvSpPr>
          <p:cNvPr id="25604" name="Slide Number Placeholder 3"/>
          <p:cNvSpPr>
            <a:spLocks noGrp="1"/>
          </p:cNvSpPr>
          <p:nvPr>
            <p:ph type="sldNum" sz="quarter" idx="5"/>
          </p:nvPr>
        </p:nvSpPr>
        <p:spPr>
          <a:noFill/>
        </p:spPr>
        <p:txBody>
          <a:bodyPr/>
          <a:lstStyle/>
          <a:p>
            <a:fld id="{C60A5E21-E1AB-4B5A-AFA2-182BDC306897}" type="slidenum">
              <a:rPr lang="en-US" smtClean="0">
                <a:latin typeface="Arial" pitchFamily="34" charset="0"/>
              </a:rPr>
              <a:pPr/>
              <a:t>72</a:t>
            </a:fld>
            <a:endParaRPr 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smtClean="0">
                <a:latin typeface="Arial" pitchFamily="34" charset="0"/>
              </a:rPr>
              <a:t>As students move along, they are exposed to the more complex sentence structures that include </a:t>
            </a:r>
            <a:r>
              <a:rPr lang="en-US" b="1" smtClean="0">
                <a:latin typeface="Arial" pitchFamily="34" charset="0"/>
              </a:rPr>
              <a:t>Who, What, Where, When, Action, How.  </a:t>
            </a:r>
            <a:r>
              <a:rPr lang="en-US" smtClean="0">
                <a:latin typeface="Arial" pitchFamily="34" charset="0"/>
              </a:rPr>
              <a:t>The order might vary.</a:t>
            </a:r>
            <a:r>
              <a:rPr lang="en-US" b="1" smtClean="0">
                <a:latin typeface="Arial" pitchFamily="34" charset="0"/>
              </a:rPr>
              <a:t> </a:t>
            </a:r>
            <a:endParaRPr lang="en-US" smtClean="0">
              <a:latin typeface="Arial" pitchFamily="34" charset="0"/>
            </a:endParaRPr>
          </a:p>
        </p:txBody>
      </p:sp>
      <p:sp>
        <p:nvSpPr>
          <p:cNvPr id="26628" name="Slide Number Placeholder 3"/>
          <p:cNvSpPr>
            <a:spLocks noGrp="1"/>
          </p:cNvSpPr>
          <p:nvPr>
            <p:ph type="sldNum" sz="quarter" idx="5"/>
          </p:nvPr>
        </p:nvSpPr>
        <p:spPr>
          <a:noFill/>
        </p:spPr>
        <p:txBody>
          <a:bodyPr/>
          <a:lstStyle/>
          <a:p>
            <a:fld id="{F45ECBE3-C0E6-4AE8-8C90-552562B76326}" type="slidenum">
              <a:rPr lang="en-US" smtClean="0">
                <a:latin typeface="Arial" pitchFamily="34" charset="0"/>
              </a:rPr>
              <a:pPr/>
              <a:t>73</a:t>
            </a:fld>
            <a:endParaRPr 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smtClean="0">
                <a:latin typeface="Arial" pitchFamily="34" charset="0"/>
              </a:rPr>
              <a:t>The second area of instructional focus in this unit of study deals with Practicing Sentence Writing.   </a:t>
            </a:r>
          </a:p>
          <a:p>
            <a:endParaRPr lang="en-US" smtClean="0">
              <a:latin typeface="Arial" pitchFamily="34" charset="0"/>
            </a:endParaRPr>
          </a:p>
          <a:p>
            <a:r>
              <a:rPr lang="en-US" smtClean="0">
                <a:latin typeface="Arial" pitchFamily="34" charset="0"/>
              </a:rPr>
              <a:t>What do you think they’ve done to make the sentence “The band played a song” better?</a:t>
            </a:r>
          </a:p>
          <a:p>
            <a:endParaRPr lang="en-US" smtClean="0">
              <a:latin typeface="Arial" pitchFamily="34" charset="0"/>
            </a:endParaRPr>
          </a:p>
          <a:p>
            <a:r>
              <a:rPr lang="en-US" smtClean="0">
                <a:latin typeface="Arial" pitchFamily="34" charset="0"/>
              </a:rPr>
              <a:t>Assignment: Take the sentence you already wrote and make it better.</a:t>
            </a:r>
          </a:p>
        </p:txBody>
      </p:sp>
      <p:sp>
        <p:nvSpPr>
          <p:cNvPr id="27652" name="Slide Number Placeholder 3"/>
          <p:cNvSpPr>
            <a:spLocks noGrp="1"/>
          </p:cNvSpPr>
          <p:nvPr>
            <p:ph type="sldNum" sz="quarter" idx="5"/>
          </p:nvPr>
        </p:nvSpPr>
        <p:spPr>
          <a:noFill/>
        </p:spPr>
        <p:txBody>
          <a:bodyPr/>
          <a:lstStyle/>
          <a:p>
            <a:fld id="{6878151C-716E-4168-B2C9-74B4332CA171}" type="slidenum">
              <a:rPr lang="en-US" smtClean="0">
                <a:latin typeface="Arial" pitchFamily="34" charset="0"/>
              </a:rPr>
              <a:pPr/>
              <a:t>74</a:t>
            </a:fld>
            <a:endParaRPr 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r>
              <a:rPr lang="en-US" smtClean="0">
                <a:latin typeface="Arial" pitchFamily="34" charset="0"/>
              </a:rPr>
              <a:t>Students will also learn how to recognize different kinds of sentences.</a:t>
            </a:r>
          </a:p>
          <a:p>
            <a:endParaRPr lang="en-US" smtClean="0">
              <a:latin typeface="Arial" pitchFamily="34" charset="0"/>
            </a:endParaRPr>
          </a:p>
          <a:p>
            <a:r>
              <a:rPr lang="en-US" smtClean="0">
                <a:latin typeface="Arial" pitchFamily="34" charset="0"/>
              </a:rPr>
              <a:t>Go to your tools.  Turn to pg. 3-7A in your red book.  You can also find it in your green book.  </a:t>
            </a:r>
          </a:p>
          <a:p>
            <a:endParaRPr lang="en-US" smtClean="0">
              <a:latin typeface="Arial" pitchFamily="34" charset="0"/>
            </a:endParaRPr>
          </a:p>
          <a:p>
            <a:r>
              <a:rPr lang="en-US" smtClean="0">
                <a:latin typeface="Arial" pitchFamily="34" charset="0"/>
              </a:rPr>
              <a:t>Have participants practice writing their own sentences on pg. 2 of their packet.  Assign sentence types by groups.</a:t>
            </a:r>
          </a:p>
          <a:p>
            <a:endParaRPr lang="en-US" smtClean="0">
              <a:latin typeface="Arial" pitchFamily="34" charset="0"/>
            </a:endParaRPr>
          </a:p>
          <a:p>
            <a:r>
              <a:rPr lang="en-US" smtClean="0">
                <a:latin typeface="Arial" pitchFamily="34" charset="0"/>
              </a:rPr>
              <a:t>Share out.</a:t>
            </a:r>
          </a:p>
          <a:p>
            <a:r>
              <a:rPr lang="en-US" smtClean="0">
                <a:latin typeface="Arial" pitchFamily="34" charset="0"/>
              </a:rPr>
              <a:t>In addition to 3 sentence structures, we have 4 kinds of sentences.  </a:t>
            </a:r>
          </a:p>
          <a:p>
            <a:r>
              <a:rPr lang="en-US" smtClean="0">
                <a:latin typeface="Arial" pitchFamily="34" charset="0"/>
              </a:rPr>
              <a:t>Declarative = Statement</a:t>
            </a:r>
          </a:p>
          <a:p>
            <a:r>
              <a:rPr lang="en-US" smtClean="0">
                <a:latin typeface="Arial" pitchFamily="34" charset="0"/>
              </a:rPr>
              <a:t>Imperative = Command</a:t>
            </a:r>
          </a:p>
          <a:p>
            <a:r>
              <a:rPr lang="en-US" smtClean="0">
                <a:latin typeface="Arial" pitchFamily="34" charset="0"/>
              </a:rPr>
              <a:t>Exclamatory = when you want to emphasize or show emotion</a:t>
            </a:r>
          </a:p>
          <a:p>
            <a:r>
              <a:rPr lang="en-US" smtClean="0">
                <a:latin typeface="Arial" pitchFamily="34" charset="0"/>
              </a:rPr>
              <a:t>Interrogative = question</a:t>
            </a:r>
          </a:p>
          <a:p>
            <a:r>
              <a:rPr lang="en-US" smtClean="0">
                <a:latin typeface="Arial" pitchFamily="34" charset="0"/>
              </a:rPr>
              <a:t>Assign groups to write sentences.</a:t>
            </a:r>
          </a:p>
        </p:txBody>
      </p:sp>
      <p:sp>
        <p:nvSpPr>
          <p:cNvPr id="28676" name="Slide Number Placeholder 3"/>
          <p:cNvSpPr>
            <a:spLocks noGrp="1"/>
          </p:cNvSpPr>
          <p:nvPr>
            <p:ph type="sldNum" sz="quarter" idx="5"/>
          </p:nvPr>
        </p:nvSpPr>
        <p:spPr>
          <a:noFill/>
        </p:spPr>
        <p:txBody>
          <a:bodyPr/>
          <a:lstStyle/>
          <a:p>
            <a:fld id="{CA879C1C-CFF4-4F22-9CDE-5C33EA89AD81}" type="slidenum">
              <a:rPr lang="en-US" smtClean="0">
                <a:latin typeface="Arial" pitchFamily="34" charset="0"/>
              </a:rPr>
              <a:pPr/>
              <a:t>75</a:t>
            </a:fld>
            <a:endParaRPr 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smtClean="0">
                <a:latin typeface="Arial" pitchFamily="34" charset="0"/>
              </a:rPr>
              <a:t>Students are then asked to synthesize their learning by combining all the concepts together </a:t>
            </a:r>
          </a:p>
          <a:p>
            <a:endParaRPr lang="en-US" smtClean="0">
              <a:latin typeface="Arial" pitchFamily="34" charset="0"/>
            </a:endParaRPr>
          </a:p>
          <a:p>
            <a:r>
              <a:rPr lang="en-US" smtClean="0">
                <a:latin typeface="Arial" pitchFamily="34" charset="0"/>
              </a:rPr>
              <a:t>Have participants work with a partner to practice writing their own sentences to fill into each box. (handout packet)</a:t>
            </a:r>
          </a:p>
        </p:txBody>
      </p:sp>
      <p:sp>
        <p:nvSpPr>
          <p:cNvPr id="29700" name="Slide Number Placeholder 3"/>
          <p:cNvSpPr>
            <a:spLocks noGrp="1"/>
          </p:cNvSpPr>
          <p:nvPr>
            <p:ph type="sldNum" sz="quarter" idx="5"/>
          </p:nvPr>
        </p:nvSpPr>
        <p:spPr>
          <a:noFill/>
        </p:spPr>
        <p:txBody>
          <a:bodyPr/>
          <a:lstStyle/>
          <a:p>
            <a:fld id="{21F89A7D-01F3-4567-AB41-EB78B3676308}" type="slidenum">
              <a:rPr lang="en-US" smtClean="0">
                <a:latin typeface="Arial" pitchFamily="34" charset="0"/>
              </a:rPr>
              <a:pPr/>
              <a:t>76</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p:txBody>
          <a:bodyPr/>
          <a:lstStyle/>
          <a:p>
            <a:pPr>
              <a:defRPr/>
            </a:pPr>
            <a:fld id="{D33B5217-F252-4EF6-BB57-10BE9472CE14}" type="slidenum">
              <a:rPr lang="en-US" smtClean="0"/>
              <a:pPr>
                <a:defRPr/>
              </a:pPr>
              <a:t>38</a:t>
            </a:fld>
            <a:endParaRPr lang="en-US" smtClean="0"/>
          </a:p>
        </p:txBody>
      </p:sp>
      <p:sp>
        <p:nvSpPr>
          <p:cNvPr id="15872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872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Pass out examples of phrases and clauses, copied and prepared from a template in the </a:t>
            </a:r>
            <a:r>
              <a:rPr lang="en-US" i="1" smtClean="0"/>
              <a:t>Presenter’s Materials</a:t>
            </a:r>
            <a:r>
              <a:rPr lang="en-US" smtClean="0"/>
              <a:t> folder.</a:t>
            </a:r>
          </a:p>
          <a:p>
            <a:pPr marL="114300" indent="-114300" eaLnBrk="1" hangingPunct="1">
              <a:buFontTx/>
              <a:buChar char="•"/>
            </a:pPr>
            <a:r>
              <a:rPr lang="en-US" smtClean="0"/>
              <a:t>Provide one copy per approximately four participants.</a:t>
            </a:r>
          </a:p>
          <a:p>
            <a:pPr marL="114300" indent="-114300" eaLnBrk="1" hangingPunct="1">
              <a:buFontTx/>
              <a:buChar char="•"/>
            </a:pPr>
            <a:r>
              <a:rPr lang="en-US" smtClean="0"/>
              <a:t>Ask participants to sort the phrases and clauses, using the cards on their tables. </a:t>
            </a:r>
          </a:p>
          <a:p>
            <a:pPr marL="114300" indent="-114300" eaLnBrk="1" hangingPunct="1">
              <a:buFontTx/>
              <a:buChar char="•"/>
            </a:pPr>
            <a:r>
              <a:rPr lang="en-US" smtClean="0"/>
              <a:t>Remind participants that phrases do not have a subject and a predicate; clauses do.</a:t>
            </a:r>
          </a:p>
          <a:p>
            <a:pPr marL="114300" indent="-114300" eaLnBrk="1" hangingPunct="1">
              <a:buFontTx/>
              <a:buChar char="•"/>
            </a:pPr>
            <a:r>
              <a:rPr lang="en-US" smtClean="0"/>
              <a:t>If cards are not available, participants can work from the following two slides.</a:t>
            </a:r>
          </a:p>
          <a:p>
            <a:pPr marL="114300" indent="-114300" eaLnBrk="1" hangingPunct="1">
              <a:buFontTx/>
              <a:buChar char="•"/>
            </a:pPr>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smtClean="0">
                <a:latin typeface="Arial" pitchFamily="34" charset="0"/>
              </a:rPr>
              <a:t>The final section focuses on Mastering Sentence writing. It begins with recognizing parts of speech – </a:t>
            </a:r>
          </a:p>
          <a:p>
            <a:r>
              <a:rPr lang="en-US" smtClean="0">
                <a:latin typeface="Arial" pitchFamily="34" charset="0"/>
              </a:rPr>
              <a:t>Be sure to click on Mastering Sentence Writing and a fun video plays</a:t>
            </a:r>
          </a:p>
          <a:p>
            <a:endParaRPr lang="en-US" b="1" smtClean="0">
              <a:latin typeface="Arial" pitchFamily="34" charset="0"/>
            </a:endParaRPr>
          </a:p>
          <a:p>
            <a:r>
              <a:rPr lang="en-US" smtClean="0">
                <a:latin typeface="Arial" pitchFamily="34" charset="0"/>
              </a:rPr>
              <a:t>Have people work in teams to match up the parts of speech with their definitions. </a:t>
            </a:r>
          </a:p>
          <a:p>
            <a:r>
              <a:rPr lang="en-US" smtClean="0">
                <a:latin typeface="Arial" pitchFamily="34" charset="0"/>
              </a:rPr>
              <a:t>“Take a self quiz and do this activity where you will match up sentences with definitions. (baggies)  When you are finished check out the tool kit section 3-13 and see how well you did. No cheating!</a:t>
            </a:r>
          </a:p>
        </p:txBody>
      </p:sp>
      <p:sp>
        <p:nvSpPr>
          <p:cNvPr id="30724" name="Slide Number Placeholder 3"/>
          <p:cNvSpPr>
            <a:spLocks noGrp="1"/>
          </p:cNvSpPr>
          <p:nvPr>
            <p:ph type="sldNum" sz="quarter" idx="5"/>
          </p:nvPr>
        </p:nvSpPr>
        <p:spPr>
          <a:noFill/>
        </p:spPr>
        <p:txBody>
          <a:bodyPr/>
          <a:lstStyle/>
          <a:p>
            <a:fld id="{562120B9-9DFB-4065-9751-854BA7DEA65B}" type="slidenum">
              <a:rPr lang="en-US" smtClean="0">
                <a:latin typeface="Arial" pitchFamily="34" charset="0"/>
              </a:rPr>
              <a:pPr/>
              <a:t>77</a:t>
            </a:fld>
            <a:endParaRPr 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r>
              <a:rPr lang="en-US" smtClean="0">
                <a:latin typeface="Arial" pitchFamily="34" charset="0"/>
              </a:rPr>
              <a:t>Students will also practice diagramming sentences during this section of the unit. We won’t do this now, but you can teach diagramming.  If you’re a secondary teacher, this may come up for you.  </a:t>
            </a:r>
          </a:p>
        </p:txBody>
      </p:sp>
      <p:sp>
        <p:nvSpPr>
          <p:cNvPr id="31748" name="Slide Number Placeholder 3"/>
          <p:cNvSpPr>
            <a:spLocks noGrp="1"/>
          </p:cNvSpPr>
          <p:nvPr>
            <p:ph type="sldNum" sz="quarter" idx="5"/>
          </p:nvPr>
        </p:nvSpPr>
        <p:spPr>
          <a:noFill/>
        </p:spPr>
        <p:txBody>
          <a:bodyPr/>
          <a:lstStyle/>
          <a:p>
            <a:fld id="{5DA75AE8-D5A9-43E3-9133-582EBA488B3C}" type="slidenum">
              <a:rPr lang="en-US" smtClean="0">
                <a:latin typeface="Arial" pitchFamily="34" charset="0"/>
              </a:rPr>
              <a:pPr/>
              <a:t>78</a:t>
            </a:fld>
            <a:endParaRPr 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r>
              <a:rPr lang="en-US" smtClean="0">
                <a:latin typeface="Arial" pitchFamily="34" charset="0"/>
              </a:rPr>
              <a:t>The lessons that follow parts of speech and diagramming teach children how to use the knowledge they have developed thus far to “play with language”  Here is a chart that lists definitions of grammatical conven</a:t>
            </a:r>
          </a:p>
          <a:p>
            <a:endParaRPr lang="en-US" smtClean="0">
              <a:latin typeface="Arial" pitchFamily="34" charset="0"/>
            </a:endParaRPr>
          </a:p>
          <a:p>
            <a:r>
              <a:rPr lang="en-US" smtClean="0">
                <a:latin typeface="Arial" pitchFamily="34" charset="0"/>
              </a:rPr>
              <a:t>Go over several examples</a:t>
            </a:r>
          </a:p>
        </p:txBody>
      </p:sp>
      <p:sp>
        <p:nvSpPr>
          <p:cNvPr id="32772" name="Slide Number Placeholder 3"/>
          <p:cNvSpPr>
            <a:spLocks noGrp="1"/>
          </p:cNvSpPr>
          <p:nvPr>
            <p:ph type="sldNum" sz="quarter" idx="5"/>
          </p:nvPr>
        </p:nvSpPr>
        <p:spPr>
          <a:noFill/>
        </p:spPr>
        <p:txBody>
          <a:bodyPr/>
          <a:lstStyle/>
          <a:p>
            <a:fld id="{2594C90C-4CAB-46D3-8F72-443723831846}" type="slidenum">
              <a:rPr lang="en-US" smtClean="0">
                <a:latin typeface="Arial" pitchFamily="34" charset="0"/>
              </a:rPr>
              <a:pPr/>
              <a:t>79</a:t>
            </a:fld>
            <a:endParaRPr 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smtClean="0">
                <a:latin typeface="Arial" pitchFamily="34" charset="0"/>
              </a:rPr>
              <a:t>The final lessons in the Mastering Sentence Writing Section focuses on having student analyze sentences in context. A great resource for you can be your Wilson or Language materials.</a:t>
            </a:r>
          </a:p>
          <a:p>
            <a:endParaRPr lang="en-US" smtClean="0">
              <a:latin typeface="Arial" pitchFamily="34" charset="0"/>
            </a:endParaRPr>
          </a:p>
          <a:p>
            <a:r>
              <a:rPr lang="en-US" smtClean="0">
                <a:latin typeface="Arial" pitchFamily="34" charset="0"/>
              </a:rPr>
              <a:t>You can give kids sentences on paper, and then have them insert the sentence in parts onto a grid .  You would start with a simple 3 part (who – action -  what) grid for example.  As kids become proficient at this level, you could add more boxes, including more of the w’s(who, where, what, why, when, how).</a:t>
            </a:r>
          </a:p>
          <a:p>
            <a:r>
              <a:rPr lang="en-US" smtClean="0">
                <a:latin typeface="Arial" pitchFamily="34" charset="0"/>
              </a:rPr>
              <a:t>As kids become good at this, they might not need the boxed, and they would label the boxes, as well as putting in the sentence parts.</a:t>
            </a:r>
          </a:p>
          <a:p>
            <a:endParaRPr lang="en-US" smtClean="0">
              <a:latin typeface="Arial" pitchFamily="34" charset="0"/>
            </a:endParaRPr>
          </a:p>
          <a:p>
            <a:r>
              <a:rPr lang="en-US" smtClean="0">
                <a:latin typeface="Arial" pitchFamily="34" charset="0"/>
              </a:rPr>
              <a:t>Assignment: Work with a partner.  One person writes at least a four part sentence.  The other person must identify the w’s and h of the sentence and put the sentence parts in the boxes.  </a:t>
            </a:r>
          </a:p>
          <a:p>
            <a:endParaRPr lang="en-US" smtClean="0">
              <a:latin typeface="Arial" pitchFamily="34" charset="0"/>
            </a:endParaRPr>
          </a:p>
        </p:txBody>
      </p:sp>
      <p:sp>
        <p:nvSpPr>
          <p:cNvPr id="33796" name="Slide Number Placeholder 3"/>
          <p:cNvSpPr>
            <a:spLocks noGrp="1"/>
          </p:cNvSpPr>
          <p:nvPr>
            <p:ph type="sldNum" sz="quarter" idx="5"/>
          </p:nvPr>
        </p:nvSpPr>
        <p:spPr>
          <a:noFill/>
        </p:spPr>
        <p:txBody>
          <a:bodyPr/>
          <a:lstStyle/>
          <a:p>
            <a:fld id="{1D140A01-9C7D-4AF8-A286-F74F8B509B21}" type="slidenum">
              <a:rPr lang="en-US" smtClean="0">
                <a:latin typeface="Arial" pitchFamily="34" charset="0"/>
              </a:rPr>
              <a:pPr/>
              <a:t>80</a:t>
            </a:fld>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p:txBody>
          <a:bodyPr/>
          <a:lstStyle/>
          <a:p>
            <a:pPr>
              <a:defRPr/>
            </a:pPr>
            <a:fld id="{3113191E-DDAC-42A3-8679-E30F0ED53D1D}" type="slidenum">
              <a:rPr lang="en-US" smtClean="0"/>
              <a:pPr>
                <a:defRPr/>
              </a:pPr>
              <a:t>39</a:t>
            </a:fld>
            <a:endParaRPr lang="en-US" smtClean="0"/>
          </a:p>
        </p:txBody>
      </p:sp>
      <p:sp>
        <p:nvSpPr>
          <p:cNvPr id="15974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974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Use this slide and the following, if you do not have these copied from the </a:t>
            </a:r>
            <a:r>
              <a:rPr lang="en-US" i="1" smtClean="0"/>
              <a:t>Presenter’s Materials </a:t>
            </a:r>
            <a:r>
              <a:rPr lang="en-US" smtClean="0"/>
              <a:t>folder.</a:t>
            </a:r>
          </a:p>
          <a:p>
            <a:pPr marL="114300" indent="-114300" eaLnBrk="1" hangingPunct="1">
              <a:buFontTx/>
              <a:buChar char="•"/>
            </a:pPr>
            <a:r>
              <a:rPr lang="en-US" smtClean="0"/>
              <a:t>Hide this slide if you are having participants sort at their tables.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p:txBody>
          <a:bodyPr/>
          <a:lstStyle/>
          <a:p>
            <a:pPr>
              <a:defRPr/>
            </a:pPr>
            <a:fld id="{A3483F05-4997-41A0-904B-10912198C968}" type="slidenum">
              <a:rPr lang="en-US" smtClean="0"/>
              <a:pPr>
                <a:defRPr/>
              </a:pPr>
              <a:t>40</a:t>
            </a:fld>
            <a:endParaRPr lang="en-US" smtClean="0"/>
          </a:p>
        </p:txBody>
      </p:sp>
      <p:sp>
        <p:nvSpPr>
          <p:cNvPr id="16077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077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Use if doing this activity as a whole group. Hide slide if you are sorting these phrases and clauses in small groups.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p:txBody>
          <a:bodyPr/>
          <a:lstStyle/>
          <a:p>
            <a:pPr>
              <a:defRPr/>
            </a:pPr>
            <a:fld id="{7AB6BF7C-E7CA-40C6-BFC8-F3C7443866FE}" type="slidenum">
              <a:rPr lang="en-US" smtClean="0"/>
              <a:pPr>
                <a:defRPr/>
              </a:pPr>
              <a:t>41</a:t>
            </a:fld>
            <a:endParaRPr lang="en-US" smtClean="0"/>
          </a:p>
        </p:txBody>
      </p:sp>
      <p:sp>
        <p:nvSpPr>
          <p:cNvPr id="161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page 115, of the LETRS Module 6 participant’s manual.</a:t>
            </a:r>
          </a:p>
          <a:p>
            <a:pPr marL="114300" indent="-114300" eaLnBrk="1" hangingPunct="1">
              <a:buFontTx/>
              <a:buChar char="•"/>
            </a:pPr>
            <a:r>
              <a:rPr lang="en-US" smtClean="0"/>
              <a:t>Have participants check their answers, clarifying any confusion that may exist.</a:t>
            </a:r>
          </a:p>
          <a:p>
            <a:pPr marL="114300" indent="-114300" eaLnBrk="1" hangingPunct="1">
              <a:buFontTx/>
              <a:buChar char="•"/>
            </a:pPr>
            <a:r>
              <a:rPr lang="en-US" b="1" smtClean="0"/>
              <a:t>Ask:</a:t>
            </a:r>
          </a:p>
          <a:p>
            <a:pPr marL="342900" lvl="1" indent="-114300" eaLnBrk="1" hangingPunct="1">
              <a:buFont typeface="Times New Roman" pitchFamily="18" charset="0"/>
              <a:buChar char="–"/>
            </a:pPr>
            <a:r>
              <a:rPr lang="en-US" i="1" smtClean="0"/>
              <a:t>Why is this sorting useful?</a:t>
            </a:r>
            <a:r>
              <a:rPr lang="en-US" smtClean="0"/>
              <a:t> </a:t>
            </a:r>
          </a:p>
          <a:p>
            <a:pPr marL="114300" indent="-114300" eaLnBrk="1" hangingPunct="1"/>
            <a:r>
              <a:rPr lang="en-US" b="1" smtClean="0"/>
              <a:t>	Answer</a:t>
            </a:r>
            <a:r>
              <a:rPr lang="en-US" smtClean="0"/>
              <a:t>: </a:t>
            </a:r>
          </a:p>
          <a:p>
            <a:pPr marL="342900" lvl="1" indent="-114300" eaLnBrk="1" hangingPunct="1">
              <a:buFont typeface="Times New Roman" pitchFamily="18" charset="0"/>
              <a:buChar char="–"/>
            </a:pPr>
            <a:r>
              <a:rPr lang="en-US" i="1" smtClean="0"/>
              <a:t>We want students to recognize phrases and clauses within sentences. In doing so, they are going to be more efficient at finding the essential information in a longer, more complex sentence.</a:t>
            </a:r>
          </a:p>
          <a:p>
            <a:pPr marL="114300" indent="-114300" eaLnBrk="1" hangingPunct="1">
              <a:buFontTx/>
              <a:buChar char="•"/>
            </a:pPr>
            <a:r>
              <a:rPr lang="en-US" smtClean="0"/>
              <a:t>Tell participants that these are the pieces that we can break a longer sentence into in order to understand it, and, in order to compose in writing.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p:txBody>
          <a:bodyPr/>
          <a:lstStyle/>
          <a:p>
            <a:pPr>
              <a:defRPr/>
            </a:pPr>
            <a:fld id="{30D8A3CE-CF5E-46FD-B37B-86CD8F25823C}" type="slidenum">
              <a:rPr lang="en-US" smtClean="0"/>
              <a:pPr>
                <a:defRPr/>
              </a:pPr>
              <a:t>42</a:t>
            </a:fld>
            <a:endParaRPr lang="en-US" smtClean="0"/>
          </a:p>
        </p:txBody>
      </p:sp>
      <p:sp>
        <p:nvSpPr>
          <p:cNvPr id="162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at the back of the LETRS Module 6 participant’s manual.</a:t>
            </a:r>
          </a:p>
          <a:p>
            <a:pPr marL="114300" indent="-114300" eaLnBrk="1" hangingPunct="1">
              <a:buFontTx/>
              <a:buChar char="•"/>
            </a:pPr>
            <a:r>
              <a:rPr lang="en-US" smtClean="0"/>
              <a:t>Check participants’ responses, clarifying any confusion that may occur.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p:txBody>
          <a:bodyPr/>
          <a:lstStyle/>
          <a:p>
            <a:pPr>
              <a:defRPr/>
            </a:pPr>
            <a:fld id="{E54ABC4B-9B58-4AB7-A643-6E9B8BD375E4}" type="slidenum">
              <a:rPr lang="en-US" smtClean="0"/>
              <a:pPr>
                <a:defRPr/>
              </a:pPr>
              <a:t>43</a:t>
            </a:fld>
            <a:endParaRPr lang="en-US" smtClean="0"/>
          </a:p>
        </p:txBody>
      </p:sp>
      <p:sp>
        <p:nvSpPr>
          <p:cNvPr id="163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page 115, of the LETRS Module 6 participant’s manual.</a:t>
            </a:r>
          </a:p>
          <a:p>
            <a:pPr marL="114300" indent="-114300" eaLnBrk="1" hangingPunct="1">
              <a:buFontTx/>
              <a:buChar char="•"/>
            </a:pPr>
            <a:r>
              <a:rPr lang="en-US" smtClean="0"/>
              <a:t>Check participants’ responses, clarifying any confusion that may occur.</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3/5/2013 2:54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3/5/2013 2:54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3/5/2013 2:54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086600" cy="630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8229600" cy="4724400"/>
          </a:xfrm>
        </p:spPr>
        <p:txBody>
          <a:bodyPr/>
          <a:lstStyle/>
          <a:p>
            <a:pPr lvl="0"/>
            <a:endParaRPr lang="en-US" noProof="0" smtClean="0"/>
          </a:p>
        </p:txBody>
      </p:sp>
    </p:spTree>
  </p:cSld>
  <p:clrMapOvr>
    <a:masterClrMapping/>
  </p:clrMapOvr>
  <p:transition>
    <p:cover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6302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sz="half" idx="10"/>
          </p:nvPr>
        </p:nvSpPr>
        <p:spPr/>
        <p:txBody>
          <a:bodyPr/>
          <a:lstStyle>
            <a:lvl1pPr>
              <a:defRPr/>
            </a:lvl1pPr>
          </a:lstStyle>
          <a:p>
            <a:pPr>
              <a:defRPr/>
            </a:pPr>
            <a:fld id="{4970AD56-CC46-4BBD-9FA2-04B1289E4990}" type="datetime1">
              <a:rPr lang="en-US"/>
              <a:pPr>
                <a:defRPr/>
              </a:pPr>
              <a:t>3/5/2013</a:t>
            </a:fld>
            <a:endParaRPr lang="en-US"/>
          </a:p>
        </p:txBody>
      </p:sp>
      <p:sp>
        <p:nvSpPr>
          <p:cNvPr id="6" name="Rectangle 4"/>
          <p:cNvSpPr>
            <a:spLocks noGrp="1" noChangeArrowheads="1"/>
          </p:cNvSpPr>
          <p:nvPr>
            <p:ph type="ftr" sz="quarter" idx="11"/>
          </p:nvPr>
        </p:nvSpPr>
        <p:spPr/>
        <p:txBody>
          <a:bodyPr/>
          <a:lstStyle>
            <a:lvl1pPr>
              <a:defRPr/>
            </a:lvl1pPr>
          </a:lstStyle>
          <a:p>
            <a:pPr>
              <a:defRPr/>
            </a:pPr>
            <a:endParaRPr lang="en-US"/>
          </a:p>
        </p:txBody>
      </p:sp>
      <p:sp>
        <p:nvSpPr>
          <p:cNvPr id="7" name="Rectangle 5"/>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3/5/2013 2:54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3/5/2013 2:54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3/5/2013 2:54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3/5/2013 2:54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3/5/2013 2:54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3/5/2013 2:54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3/5/2013 2:54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3/5/2013 2:54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3/5/2013 2:54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7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hyperlink" Target="http://www.schooltube.com/video/6b265f3478554fef993c/Conjunction-Junction"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dirty="0" smtClean="0"/>
              <a:t>March 4, 2013   </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Grammar Studies </a:t>
            </a:r>
            <a:endParaRPr lang="en-US" dirty="0"/>
          </a:p>
        </p:txBody>
      </p:sp>
      <p:sp>
        <p:nvSpPr>
          <p:cNvPr id="3" name="Content Placeholder 2"/>
          <p:cNvSpPr>
            <a:spLocks noGrp="1"/>
          </p:cNvSpPr>
          <p:nvPr>
            <p:ph sz="quarter" idx="1"/>
          </p:nvPr>
        </p:nvSpPr>
        <p:spPr/>
        <p:txBody>
          <a:bodyPr/>
          <a:lstStyle/>
          <a:p>
            <a:endParaRPr lang="en-US"/>
          </a:p>
        </p:txBody>
      </p:sp>
      <p:pic>
        <p:nvPicPr>
          <p:cNvPr id="101378" name="Picture 2"/>
          <p:cNvPicPr>
            <a:picLocks noChangeAspect="1" noChangeArrowheads="1"/>
          </p:cNvPicPr>
          <p:nvPr/>
        </p:nvPicPr>
        <p:blipFill>
          <a:blip r:embed="rId2" cstate="print"/>
          <a:srcRect/>
          <a:stretch>
            <a:fillRect/>
          </a:stretch>
        </p:blipFill>
        <p:spPr bwMode="auto">
          <a:xfrm>
            <a:off x="304800" y="1264575"/>
            <a:ext cx="8454062" cy="559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Grammar </a:t>
            </a:r>
            <a:endParaRPr lang="en-US" dirty="0"/>
          </a:p>
        </p:txBody>
      </p:sp>
      <p:sp>
        <p:nvSpPr>
          <p:cNvPr id="3" name="Content Placeholder 2"/>
          <p:cNvSpPr>
            <a:spLocks noGrp="1"/>
          </p:cNvSpPr>
          <p:nvPr>
            <p:ph sz="quarter" idx="1"/>
          </p:nvPr>
        </p:nvSpPr>
        <p:spPr/>
        <p:txBody>
          <a:bodyPr/>
          <a:lstStyle/>
          <a:p>
            <a:endParaRPr lang="en-US"/>
          </a:p>
        </p:txBody>
      </p:sp>
      <p:pic>
        <p:nvPicPr>
          <p:cNvPr id="102402" name="Picture 2"/>
          <p:cNvPicPr>
            <a:picLocks noChangeAspect="1" noChangeArrowheads="1"/>
          </p:cNvPicPr>
          <p:nvPr/>
        </p:nvPicPr>
        <p:blipFill>
          <a:blip r:embed="rId2" cstate="print"/>
          <a:srcRect/>
          <a:stretch>
            <a:fillRect/>
          </a:stretch>
        </p:blipFill>
        <p:spPr bwMode="auto">
          <a:xfrm>
            <a:off x="304800" y="1752600"/>
            <a:ext cx="856574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Grammar </a:t>
            </a:r>
            <a:endParaRPr lang="en-US" dirty="0"/>
          </a:p>
        </p:txBody>
      </p:sp>
      <p:pic>
        <p:nvPicPr>
          <p:cNvPr id="103426" name="Picture 2"/>
          <p:cNvPicPr>
            <a:picLocks noGrp="1" noChangeAspect="1" noChangeArrowheads="1"/>
          </p:cNvPicPr>
          <p:nvPr>
            <p:ph sz="quarter" idx="1"/>
          </p:nvPr>
        </p:nvPicPr>
        <p:blipFill>
          <a:blip r:embed="rId2" cstate="print"/>
          <a:srcRect/>
          <a:stretch>
            <a:fillRect/>
          </a:stretch>
        </p:blipFill>
        <p:spPr bwMode="auto">
          <a:xfrm>
            <a:off x="126142" y="1219200"/>
            <a:ext cx="8732108"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 in context </a:t>
            </a:r>
            <a:endParaRPr lang="en-US" dirty="0"/>
          </a:p>
        </p:txBody>
      </p:sp>
      <p:pic>
        <p:nvPicPr>
          <p:cNvPr id="104450" name="Picture 2"/>
          <p:cNvPicPr>
            <a:picLocks noChangeAspect="1" noChangeArrowheads="1"/>
          </p:cNvPicPr>
          <p:nvPr/>
        </p:nvPicPr>
        <p:blipFill>
          <a:blip r:embed="rId2" cstate="print"/>
          <a:srcRect/>
          <a:stretch>
            <a:fillRect/>
          </a:stretch>
        </p:blipFill>
        <p:spPr bwMode="auto">
          <a:xfrm>
            <a:off x="200702" y="1828800"/>
            <a:ext cx="8095574"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Parts of speech instruction: Visual Language</a:t>
            </a:r>
            <a:endParaRPr lang="en-US"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Grammar Instruction</a:t>
            </a:r>
            <a:endParaRPr lang="en-US" dirty="0"/>
          </a:p>
        </p:txBody>
      </p:sp>
      <p:sp>
        <p:nvSpPr>
          <p:cNvPr id="5" name="Rounded Rectangle 4"/>
          <p:cNvSpPr/>
          <p:nvPr/>
        </p:nvSpPr>
        <p:spPr>
          <a:xfrm>
            <a:off x="1447800" y="2286000"/>
            <a:ext cx="5562600" cy="3124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teach grammar in context they still need to know basic grammar concepts </a:t>
            </a:r>
          </a:p>
          <a:p>
            <a:pPr algn="ctr"/>
            <a:r>
              <a:rPr lang="en-US" sz="3200" dirty="0" smtClean="0"/>
              <a:t>-parts of speech</a:t>
            </a:r>
          </a:p>
          <a:p>
            <a:pPr algn="ctr"/>
            <a:r>
              <a:rPr lang="en-US" sz="3200" dirty="0" smtClean="0"/>
              <a:t>-subject – predicate relationships</a:t>
            </a:r>
          </a:p>
          <a:p>
            <a:pPr algn="ctr"/>
            <a:r>
              <a:rPr lang="en-US" sz="3200" dirty="0" smtClean="0"/>
              <a:t>-Sentence Types</a:t>
            </a:r>
          </a:p>
          <a:p>
            <a:pPr algn="ct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noun</a:t>
            </a:r>
            <a:endParaRPr lang="en-US" dirty="0"/>
          </a:p>
        </p:txBody>
      </p:sp>
      <p:sp>
        <p:nvSpPr>
          <p:cNvPr id="3" name="Isosceles Triangle 2"/>
          <p:cNvSpPr/>
          <p:nvPr/>
        </p:nvSpPr>
        <p:spPr>
          <a:xfrm>
            <a:off x="457200" y="1828800"/>
            <a:ext cx="2895600" cy="3962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0" y="2362200"/>
            <a:ext cx="4572000" cy="2677656"/>
          </a:xfrm>
          <a:prstGeom prst="rect">
            <a:avLst/>
          </a:prstGeom>
        </p:spPr>
        <p:txBody>
          <a:bodyPr>
            <a:spAutoFit/>
          </a:bodyPr>
          <a:lstStyle/>
          <a:p>
            <a:r>
              <a:rPr lang="en-US" sz="2400" dirty="0" smtClean="0"/>
              <a:t>The </a:t>
            </a:r>
            <a:r>
              <a:rPr lang="en-US" sz="2400" b="1" dirty="0" smtClean="0"/>
              <a:t>Noun</a:t>
            </a:r>
            <a:r>
              <a:rPr lang="en-US" sz="2400" dirty="0" smtClean="0"/>
              <a:t> is represented by a black triangle. The triangle stands for the pyramid, one of the first human structures, and black is for carbon, believed to be the first mineral discovered by humans.</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Noun lesson </a:t>
            </a:r>
            <a:endParaRPr lang="en-US" dirty="0"/>
          </a:p>
        </p:txBody>
      </p:sp>
      <p:graphicFrame>
        <p:nvGraphicFramePr>
          <p:cNvPr id="3" name="Diagram 2"/>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adjective, article and pronoun </a:t>
            </a:r>
            <a:endParaRPr lang="en-US" dirty="0"/>
          </a:p>
        </p:txBody>
      </p:sp>
      <p:sp>
        <p:nvSpPr>
          <p:cNvPr id="3" name="Isosceles Triangle 2"/>
          <p:cNvSpPr/>
          <p:nvPr/>
        </p:nvSpPr>
        <p:spPr>
          <a:xfrm>
            <a:off x="914400" y="1905000"/>
            <a:ext cx="990600" cy="12192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a:off x="381000" y="3810000"/>
            <a:ext cx="2209800" cy="1752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962400" y="2057400"/>
            <a:ext cx="4572000" cy="1477328"/>
          </a:xfrm>
          <a:prstGeom prst="rect">
            <a:avLst/>
          </a:prstGeom>
        </p:spPr>
        <p:txBody>
          <a:bodyPr>
            <a:spAutoFit/>
          </a:bodyPr>
          <a:lstStyle/>
          <a:p>
            <a:r>
              <a:rPr lang="en-US" dirty="0" smtClean="0"/>
              <a:t>The </a:t>
            </a:r>
            <a:r>
              <a:rPr lang="en-US" b="1" dirty="0" smtClean="0"/>
              <a:t>Adjective</a:t>
            </a:r>
            <a:r>
              <a:rPr lang="en-US" dirty="0" smtClean="0"/>
              <a:t> (small dark blue triangle), </a:t>
            </a:r>
            <a:r>
              <a:rPr lang="en-US" b="1" dirty="0" smtClean="0"/>
              <a:t>Article</a:t>
            </a:r>
            <a:r>
              <a:rPr lang="en-US" dirty="0" smtClean="0"/>
              <a:t> (smaller light blue triangle), and </a:t>
            </a:r>
            <a:r>
              <a:rPr lang="en-US" b="1" dirty="0" smtClean="0"/>
              <a:t>Pronoun</a:t>
            </a:r>
            <a:r>
              <a:rPr lang="en-US" dirty="0" smtClean="0"/>
              <a:t> (large purple triangle) are part of The Noun Family and so use the triangular shape with different colors.</a:t>
            </a:r>
            <a:endParaRPr lang="en-US" dirty="0"/>
          </a:p>
        </p:txBody>
      </p:sp>
      <p:sp>
        <p:nvSpPr>
          <p:cNvPr id="6" name="Isosceles Triangle 5"/>
          <p:cNvSpPr/>
          <p:nvPr/>
        </p:nvSpPr>
        <p:spPr>
          <a:xfrm>
            <a:off x="2514600" y="2362200"/>
            <a:ext cx="1219200" cy="25146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Lesson</a:t>
            </a:r>
            <a:endParaRPr lang="en-US" dirty="0"/>
          </a:p>
        </p:txBody>
      </p:sp>
      <p:graphicFrame>
        <p:nvGraphicFramePr>
          <p:cNvPr id="3" name="Diagram 2"/>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a:bodyPr>
          <a:lstStyle/>
          <a:p>
            <a:pPr marL="320040" indent="-320040" eaLnBrk="1" fontAlgn="auto" hangingPunct="1">
              <a:spcAft>
                <a:spcPts val="0"/>
              </a:spcAft>
              <a:buFont typeface="Wingdings"/>
              <a:buChar char=""/>
              <a:defRPr/>
            </a:pPr>
            <a:r>
              <a:rPr lang="en-US" dirty="0" smtClean="0"/>
              <a:t>Grammar: Writing Next Meta Analysis </a:t>
            </a:r>
          </a:p>
          <a:p>
            <a:pPr marL="320040" indent="-320040" eaLnBrk="1" fontAlgn="auto" hangingPunct="1">
              <a:spcAft>
                <a:spcPts val="0"/>
              </a:spcAft>
              <a:buFont typeface="Wingdings"/>
              <a:buChar char=""/>
              <a:defRPr/>
            </a:pPr>
            <a:r>
              <a:rPr lang="en-US" dirty="0" smtClean="0"/>
              <a:t>Grammar: Visual Language </a:t>
            </a:r>
          </a:p>
          <a:p>
            <a:pPr marL="320040" indent="-320040" eaLnBrk="1" fontAlgn="auto" hangingPunct="1">
              <a:spcAft>
                <a:spcPts val="0"/>
              </a:spcAft>
              <a:buFont typeface="Wingdings"/>
              <a:buChar char=""/>
              <a:defRPr/>
            </a:pPr>
            <a:r>
              <a:rPr lang="en-US" dirty="0" smtClean="0"/>
              <a:t>Grammar: Alternative approaches to Grammar </a:t>
            </a:r>
          </a:p>
          <a:p>
            <a:pPr marL="320040" indent="-320040" eaLnBrk="1" fontAlgn="auto" hangingPunct="1">
              <a:spcAft>
                <a:spcPts val="0"/>
              </a:spcAft>
              <a:buFont typeface="Wingdings"/>
              <a:buChar char=""/>
              <a:defRPr/>
            </a:pPr>
            <a:r>
              <a:rPr lang="en-US" dirty="0" smtClean="0"/>
              <a:t>Grammar: Building Sentences</a:t>
            </a: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76802" name="Picture 2" descr="http://icanhascheezburger.files.wordpress.com/2007/11/funny-pictures-apostrophe-cat1.jpg"/>
          <p:cNvPicPr>
            <a:picLocks noChangeAspect="1" noChangeArrowheads="1"/>
          </p:cNvPicPr>
          <p:nvPr/>
        </p:nvPicPr>
        <p:blipFill>
          <a:blip r:embed="rId3" cstate="print"/>
          <a:srcRect/>
          <a:stretch>
            <a:fillRect/>
          </a:stretch>
        </p:blipFill>
        <p:spPr bwMode="auto">
          <a:xfrm>
            <a:off x="4800600" y="1447800"/>
            <a:ext cx="4057650" cy="5410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phrases </a:t>
            </a:r>
            <a:endParaRPr lang="en-US" dirty="0"/>
          </a:p>
        </p:txBody>
      </p:sp>
      <p:sp>
        <p:nvSpPr>
          <p:cNvPr id="3" name="Rectangle 2"/>
          <p:cNvSpPr/>
          <p:nvPr/>
        </p:nvSpPr>
        <p:spPr>
          <a:xfrm>
            <a:off x="2743200" y="2286000"/>
            <a:ext cx="268535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dog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2895600" y="3810000"/>
            <a:ext cx="237757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shoe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2496107" y="5486400"/>
            <a:ext cx="403187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airplane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3124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30480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2895600" y="52578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267200" y="1447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267200" y="30480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4495800" y="4648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Adjective Lesson </a:t>
            </a:r>
            <a:endParaRPr lang="en-US" dirty="0"/>
          </a:p>
        </p:txBody>
      </p:sp>
      <p:graphicFrame>
        <p:nvGraphicFramePr>
          <p:cNvPr id="4" name="Diagram 3"/>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phrases </a:t>
            </a:r>
            <a:endParaRPr lang="en-US" dirty="0"/>
          </a:p>
        </p:txBody>
      </p:sp>
      <p:sp>
        <p:nvSpPr>
          <p:cNvPr id="3" name="Rectangle 2"/>
          <p:cNvSpPr/>
          <p:nvPr/>
        </p:nvSpPr>
        <p:spPr>
          <a:xfrm>
            <a:off x="1762164" y="2286000"/>
            <a:ext cx="464742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2260811" y="3810000"/>
            <a:ext cx="3647153"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515071" y="5486400"/>
            <a:ext cx="5993949"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white airplane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21336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24384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1828800" y="52578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5410200" y="1447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876800" y="2971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54864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3657600" y="1676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3124200" y="3200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3048000" y="4876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Verb </a:t>
            </a:r>
            <a:endParaRPr lang="en-US" dirty="0"/>
          </a:p>
        </p:txBody>
      </p:sp>
      <p:sp>
        <p:nvSpPr>
          <p:cNvPr id="3" name="Oval 2"/>
          <p:cNvSpPr/>
          <p:nvPr/>
        </p:nvSpPr>
        <p:spPr>
          <a:xfrm>
            <a:off x="533400" y="2590800"/>
            <a:ext cx="2971800" cy="2819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962400" y="3124200"/>
            <a:ext cx="4572000" cy="1200329"/>
          </a:xfrm>
          <a:prstGeom prst="rect">
            <a:avLst/>
          </a:prstGeom>
        </p:spPr>
        <p:txBody>
          <a:bodyPr>
            <a:spAutoFit/>
          </a:bodyPr>
          <a:lstStyle/>
          <a:p>
            <a:r>
              <a:rPr lang="en-US" dirty="0" smtClean="0"/>
              <a:t>The </a:t>
            </a:r>
            <a:r>
              <a:rPr lang="en-US" b="1" dirty="0" smtClean="0"/>
              <a:t>Verb</a:t>
            </a:r>
            <a:r>
              <a:rPr lang="en-US" dirty="0" smtClean="0"/>
              <a:t> is a circle, to represent the shape of the sun which gives life. The red color also symbolizes life (blood). The verb gives life to the sentence.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Lesson </a:t>
            </a:r>
            <a:endParaRPr lang="en-US" dirty="0"/>
          </a:p>
        </p:txBody>
      </p:sp>
      <p:sp>
        <p:nvSpPr>
          <p:cNvPr id="3" name="Oval 2"/>
          <p:cNvSpPr/>
          <p:nvPr/>
        </p:nvSpPr>
        <p:spPr>
          <a:xfrm>
            <a:off x="2590800" y="1752600"/>
            <a:ext cx="4724400" cy="4648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-give the students a red ball</a:t>
            </a:r>
          </a:p>
          <a:p>
            <a:pPr algn="ctr"/>
            <a:r>
              <a:rPr lang="en-US" dirty="0" smtClean="0"/>
              <a:t>-ask them to lift, show, push, kick, etc the ball</a:t>
            </a:r>
          </a:p>
          <a:p>
            <a:pPr algn="ctr"/>
            <a:r>
              <a:rPr lang="en-US" dirty="0" smtClean="0"/>
              <a:t>-write those words on a paper</a:t>
            </a:r>
          </a:p>
          <a:p>
            <a:pPr algn="ctr"/>
            <a:r>
              <a:rPr lang="en-US" dirty="0" smtClean="0"/>
              <a:t>-explain that these are actions</a:t>
            </a:r>
          </a:p>
          <a:p>
            <a:pPr algn="ctr"/>
            <a:r>
              <a:rPr lang="en-US" dirty="0" smtClean="0"/>
              <a:t>-put a red circle above the verbs  </a:t>
            </a:r>
          </a:p>
          <a:p>
            <a:pPr algn="ct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t>
            </a:r>
            <a:endParaRPr lang="en-US" dirty="0"/>
          </a:p>
        </p:txBody>
      </p:sp>
      <p:sp>
        <p:nvSpPr>
          <p:cNvPr id="3" name="Rectangle 2"/>
          <p:cNvSpPr/>
          <p:nvPr/>
        </p:nvSpPr>
        <p:spPr>
          <a:xfrm>
            <a:off x="1127375" y="2286000"/>
            <a:ext cx="591700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1664496" y="3810000"/>
            <a:ext cx="483978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 fell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91606" y="5486400"/>
            <a:ext cx="884088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white airplane crashed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15240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8288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533400"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8768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114800" y="2971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39624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9718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4384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1676400" y="4953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019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486400" y="32766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705600" y="4953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adverb </a:t>
            </a:r>
            <a:endParaRPr lang="en-US" dirty="0"/>
          </a:p>
        </p:txBody>
      </p:sp>
      <p:sp>
        <p:nvSpPr>
          <p:cNvPr id="3" name="Oval 2"/>
          <p:cNvSpPr/>
          <p:nvPr/>
        </p:nvSpPr>
        <p:spPr>
          <a:xfrm>
            <a:off x="914400" y="2971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581400" y="3124200"/>
            <a:ext cx="4572000" cy="923330"/>
          </a:xfrm>
          <a:prstGeom prst="rect">
            <a:avLst/>
          </a:prstGeom>
        </p:spPr>
        <p:txBody>
          <a:bodyPr>
            <a:spAutoFit/>
          </a:bodyPr>
          <a:lstStyle/>
          <a:p>
            <a:r>
              <a:rPr lang="en-US" dirty="0" smtClean="0"/>
              <a:t>The </a:t>
            </a:r>
            <a:r>
              <a:rPr lang="en-US" b="1" dirty="0" smtClean="0"/>
              <a:t>Adverb</a:t>
            </a:r>
            <a:r>
              <a:rPr lang="en-US" dirty="0" smtClean="0"/>
              <a:t> is a smaller circle and is often pictured orbiting the verb like a planet; it depends on the verb for existence.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Adverb lesson </a:t>
            </a:r>
            <a:endParaRPr lang="en-US" dirty="0"/>
          </a:p>
        </p:txBody>
      </p:sp>
      <p:sp>
        <p:nvSpPr>
          <p:cNvPr id="3" name="Oval 2"/>
          <p:cNvSpPr/>
          <p:nvPr/>
        </p:nvSpPr>
        <p:spPr>
          <a:xfrm>
            <a:off x="2590800" y="1752600"/>
            <a:ext cx="4724400" cy="4648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-give the students a command like “Walk”</a:t>
            </a:r>
          </a:p>
          <a:p>
            <a:pPr algn="ctr"/>
            <a:r>
              <a:rPr lang="en-US" dirty="0" smtClean="0"/>
              <a:t>-have them walk “quickly” “slowly” ‘proudly” “tiredly”</a:t>
            </a:r>
          </a:p>
          <a:p>
            <a:pPr algn="ctr"/>
            <a:r>
              <a:rPr lang="en-US" dirty="0" smtClean="0"/>
              <a:t>-label these words on paper with the word walk</a:t>
            </a:r>
          </a:p>
          <a:p>
            <a:pPr algn="ctr"/>
            <a:r>
              <a:rPr lang="en-US" dirty="0" smtClean="0"/>
              <a:t>-give them a small orange ball </a:t>
            </a:r>
          </a:p>
          <a:p>
            <a:pPr algn="ctr"/>
            <a:endParaRPr lang="en-US" dirty="0"/>
          </a:p>
        </p:txBody>
      </p:sp>
      <p:sp>
        <p:nvSpPr>
          <p:cNvPr id="4" name="Oval 3"/>
          <p:cNvSpPr/>
          <p:nvPr/>
        </p:nvSpPr>
        <p:spPr>
          <a:xfrm>
            <a:off x="914400" y="2971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28800" y="1066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90600" y="51054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162800" y="47244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239000" y="19812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800600" y="304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510334" y="3810000"/>
            <a:ext cx="714811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62139" y="5486400"/>
            <a:ext cx="8699818" cy="646331"/>
          </a:xfrm>
          <a:prstGeom prst="rect">
            <a:avLst/>
          </a:prstGeom>
          <a:noFill/>
        </p:spPr>
        <p:txBody>
          <a:bodyPr wrap="none" lIns="91440" tIns="45720" rIns="91440" bIns="45720">
            <a:spAutoFit/>
          </a:bodyPr>
          <a:lstStyle/>
          <a:p>
            <a:pPr algn="ct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a:t>
            </a: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amber</a:t>
            </a:r>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airplane crashed splendidly  </a:t>
            </a:r>
            <a:endParaRPr 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685800" y="35814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533400"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2971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28956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14478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1219200" y="4953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114800" y="3200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400" y="48768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324600" y="3581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934200" y="51816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conjunction</a:t>
            </a:r>
            <a:endParaRPr lang="en-US" dirty="0"/>
          </a:p>
        </p:txBody>
      </p:sp>
      <p:sp>
        <p:nvSpPr>
          <p:cNvPr id="3" name="Rectangle 2"/>
          <p:cNvSpPr/>
          <p:nvPr/>
        </p:nvSpPr>
        <p:spPr>
          <a:xfrm>
            <a:off x="609600" y="3352800"/>
            <a:ext cx="2209800" cy="6096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429000" y="3429000"/>
            <a:ext cx="4572000" cy="646331"/>
          </a:xfrm>
          <a:prstGeom prst="rect">
            <a:avLst/>
          </a:prstGeom>
        </p:spPr>
        <p:txBody>
          <a:bodyPr>
            <a:spAutoFit/>
          </a:bodyPr>
          <a:lstStyle/>
          <a:p>
            <a:r>
              <a:rPr lang="en-US" dirty="0" smtClean="0"/>
              <a:t>The </a:t>
            </a:r>
            <a:r>
              <a:rPr lang="en-US" b="1" dirty="0" smtClean="0"/>
              <a:t>Conjunction</a:t>
            </a:r>
            <a:r>
              <a:rPr lang="en-US" dirty="0" smtClean="0"/>
              <a:t> is a small pink bar which represents a link in a chain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Writing Next Meta Analysis Grammar </a:t>
            </a:r>
            <a:endParaRPr lang="en-US" sz="4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and adverb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304800" y="3810000"/>
            <a:ext cx="857157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905000" y="35814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495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6670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3200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620000" y="35052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85800" y="3733800"/>
            <a:ext cx="685800" cy="1524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preposition </a:t>
            </a:r>
            <a:endParaRPr lang="en-US" dirty="0"/>
          </a:p>
        </p:txBody>
      </p:sp>
      <p:sp>
        <p:nvSpPr>
          <p:cNvPr id="3" name="Moon 2"/>
          <p:cNvSpPr/>
          <p:nvPr/>
        </p:nvSpPr>
        <p:spPr>
          <a:xfrm rot="5400000">
            <a:off x="1447800" y="2057400"/>
            <a:ext cx="1219200" cy="24384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86200" y="3124200"/>
            <a:ext cx="4572000" cy="646331"/>
          </a:xfrm>
          <a:prstGeom prst="rect">
            <a:avLst/>
          </a:prstGeom>
        </p:spPr>
        <p:txBody>
          <a:bodyPr>
            <a:spAutoFit/>
          </a:bodyPr>
          <a:lstStyle/>
          <a:p>
            <a:r>
              <a:rPr lang="en-US" dirty="0" smtClean="0"/>
              <a:t>the </a:t>
            </a:r>
            <a:r>
              <a:rPr lang="en-US" b="1" dirty="0" smtClean="0"/>
              <a:t>Preposition</a:t>
            </a:r>
            <a:r>
              <a:rPr lang="en-US" dirty="0" smtClean="0"/>
              <a:t> is a green crescent to symbolize a bridge.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Preposition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304800" y="5562600"/>
            <a:ext cx="857157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905000" y="53340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495800" y="4876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667000" y="5105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4953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620000" y="52578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85800" y="5486400"/>
            <a:ext cx="685800" cy="1524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516948" y="3886200"/>
            <a:ext cx="407034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over the hill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Moon 19"/>
          <p:cNvSpPr/>
          <p:nvPr/>
        </p:nvSpPr>
        <p:spPr>
          <a:xfrm rot="5400000">
            <a:off x="2895600" y="3124200"/>
            <a:ext cx="609600" cy="12192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a:off x="44958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a:off x="5638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interjection</a:t>
            </a:r>
            <a:endParaRPr lang="en-US" dirty="0"/>
          </a:p>
        </p:txBody>
      </p:sp>
      <p:grpSp>
        <p:nvGrpSpPr>
          <p:cNvPr id="6" name="Group 5"/>
          <p:cNvGrpSpPr/>
          <p:nvPr/>
        </p:nvGrpSpPr>
        <p:grpSpPr>
          <a:xfrm>
            <a:off x="1143000" y="2667000"/>
            <a:ext cx="1143000" cy="2133600"/>
            <a:chOff x="1143000" y="2667000"/>
            <a:chExt cx="1143000" cy="2133600"/>
          </a:xfrm>
        </p:grpSpPr>
        <p:sp>
          <p:nvSpPr>
            <p:cNvPr id="3" name="Oval 2"/>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p:cNvSpPr/>
          <p:nvPr/>
        </p:nvSpPr>
        <p:spPr>
          <a:xfrm>
            <a:off x="3276600" y="2667000"/>
            <a:ext cx="4572000" cy="2308324"/>
          </a:xfrm>
          <a:prstGeom prst="rect">
            <a:avLst/>
          </a:prstGeom>
        </p:spPr>
        <p:txBody>
          <a:bodyPr>
            <a:spAutoFit/>
          </a:bodyPr>
          <a:lstStyle/>
          <a:p>
            <a:r>
              <a:rPr lang="en-US" dirty="0" smtClean="0"/>
              <a:t>The </a:t>
            </a:r>
            <a:r>
              <a:rPr lang="en-US" b="1" dirty="0" smtClean="0"/>
              <a:t>Interjection</a:t>
            </a:r>
            <a:r>
              <a:rPr lang="en-US" dirty="0" smtClean="0"/>
              <a:t> is a gold triangle with a circle on top; it combines the symbols of the noun and the verb together. Interjections function as both noun and verb in a sentence; it may have been the first word spoken by humans (</a:t>
            </a:r>
            <a:r>
              <a:rPr lang="en-US" dirty="0" err="1" smtClean="0"/>
              <a:t>ow</a:t>
            </a:r>
            <a:r>
              <a:rPr lang="en-US" dirty="0" smtClean="0"/>
              <a:t>!). It is gold because they are the “king of all words”.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Interjection!</a:t>
            </a:r>
            <a:endParaRPr lang="en-US" dirty="0"/>
          </a:p>
        </p:txBody>
      </p:sp>
      <p:sp>
        <p:nvSpPr>
          <p:cNvPr id="3" name="Rectangle 2"/>
          <p:cNvSpPr/>
          <p:nvPr/>
        </p:nvSpPr>
        <p:spPr>
          <a:xfrm>
            <a:off x="358673" y="4038600"/>
            <a:ext cx="8686993"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912052" y="3657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112452" y="32766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207452" y="3429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31652" y="3581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160452" y="37338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494620" y="5562600"/>
            <a:ext cx="426270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over the hill.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Moon 19"/>
          <p:cNvSpPr/>
          <p:nvPr/>
        </p:nvSpPr>
        <p:spPr>
          <a:xfrm rot="5400000">
            <a:off x="2969452" y="4800600"/>
            <a:ext cx="609600" cy="12192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a:off x="4569652"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a:off x="5712652" y="48006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245571" y="2286000"/>
            <a:ext cx="260840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 no!</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25" name="Group 24"/>
          <p:cNvGrpSpPr/>
          <p:nvPr/>
        </p:nvGrpSpPr>
        <p:grpSpPr>
          <a:xfrm>
            <a:off x="4267200" y="1676400"/>
            <a:ext cx="381000" cy="609600"/>
            <a:chOff x="1143000" y="2667000"/>
            <a:chExt cx="1143000" cy="2133600"/>
          </a:xfrm>
        </p:grpSpPr>
        <p:sp>
          <p:nvSpPr>
            <p:cNvPr id="26" name="Oval 25"/>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Instruction for phrases and clauses  </a:t>
            </a:r>
            <a:endParaRPr lang="en-US" sz="4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What’s the Difference?</a:t>
            </a:r>
          </a:p>
        </p:txBody>
      </p:sp>
      <p:sp>
        <p:nvSpPr>
          <p:cNvPr id="91139" name="Rectangle 3"/>
          <p:cNvSpPr>
            <a:spLocks noGrp="1" noChangeArrowheads="1"/>
          </p:cNvSpPr>
          <p:nvPr>
            <p:ph type="body" sz="half" idx="1"/>
          </p:nvPr>
        </p:nvSpPr>
        <p:spPr>
          <a:xfrm>
            <a:off x="204788" y="1474788"/>
            <a:ext cx="4446587" cy="4114800"/>
          </a:xfrm>
          <a:ln>
            <a:solidFill>
              <a:srgbClr val="FF0000"/>
            </a:solidFill>
          </a:ln>
        </p:spPr>
        <p:txBody>
          <a:bodyPr/>
          <a:lstStyle/>
          <a:p>
            <a:pPr eaLnBrk="1" hangingPunct="1">
              <a:lnSpc>
                <a:spcPct val="90000"/>
              </a:lnSpc>
              <a:buFontTx/>
              <a:buNone/>
            </a:pPr>
            <a:r>
              <a:rPr lang="en-US" sz="2400" b="1" u="sng" smtClean="0"/>
              <a:t>Phrases</a:t>
            </a:r>
          </a:p>
          <a:p>
            <a:pPr eaLnBrk="1" hangingPunct="1">
              <a:lnSpc>
                <a:spcPct val="90000"/>
              </a:lnSpc>
              <a:buFontTx/>
              <a:buNone/>
            </a:pPr>
            <a:r>
              <a:rPr lang="en-US" sz="2400" smtClean="0"/>
              <a:t>	Any group of words that are part of a sentence and work together. </a:t>
            </a:r>
          </a:p>
          <a:p>
            <a:pPr eaLnBrk="1" hangingPunct="1">
              <a:lnSpc>
                <a:spcPct val="90000"/>
              </a:lnSpc>
              <a:buFontTx/>
              <a:buNone/>
            </a:pPr>
            <a:endParaRPr lang="en-US" sz="2400" u="sng" smtClean="0"/>
          </a:p>
          <a:p>
            <a:pPr eaLnBrk="1" hangingPunct="1">
              <a:lnSpc>
                <a:spcPct val="90000"/>
              </a:lnSpc>
              <a:buFontTx/>
              <a:buNone/>
            </a:pPr>
            <a:r>
              <a:rPr lang="en-US" sz="1800" b="1" smtClean="0"/>
              <a:t>noun phrase</a:t>
            </a:r>
            <a:r>
              <a:rPr lang="en-US" sz="1800" smtClean="0"/>
              <a:t> — the old lady</a:t>
            </a:r>
          </a:p>
          <a:p>
            <a:pPr eaLnBrk="1" hangingPunct="1">
              <a:lnSpc>
                <a:spcPct val="90000"/>
              </a:lnSpc>
              <a:buFontTx/>
              <a:buNone/>
            </a:pPr>
            <a:r>
              <a:rPr lang="en-US" sz="1800" b="1" smtClean="0"/>
              <a:t>verb phrase</a:t>
            </a:r>
            <a:r>
              <a:rPr lang="en-US" sz="1800" smtClean="0"/>
              <a:t> — spoke softly</a:t>
            </a:r>
          </a:p>
          <a:p>
            <a:pPr eaLnBrk="1" hangingPunct="1">
              <a:lnSpc>
                <a:spcPct val="90000"/>
              </a:lnSpc>
              <a:buFontTx/>
              <a:buNone/>
            </a:pPr>
            <a:r>
              <a:rPr lang="en-US" sz="1800" b="1" smtClean="0"/>
              <a:t>prepositional phrase</a:t>
            </a:r>
            <a:r>
              <a:rPr lang="en-US" sz="1800" smtClean="0"/>
              <a:t> — to her care-giver</a:t>
            </a:r>
          </a:p>
          <a:p>
            <a:pPr eaLnBrk="1" hangingPunct="1">
              <a:lnSpc>
                <a:spcPct val="90000"/>
              </a:lnSpc>
              <a:buFontTx/>
              <a:buNone/>
            </a:pPr>
            <a:endParaRPr lang="en-US" sz="1800" smtClean="0"/>
          </a:p>
          <a:p>
            <a:pPr eaLnBrk="1" hangingPunct="1">
              <a:lnSpc>
                <a:spcPct val="90000"/>
              </a:lnSpc>
              <a:buFontTx/>
              <a:buNone/>
            </a:pPr>
            <a:r>
              <a:rPr lang="en-US" sz="1800" smtClean="0">
                <a:solidFill>
                  <a:srgbClr val="FF0000"/>
                </a:solidFill>
              </a:rPr>
              <a:t>Phrases do not include both a subject and a predicate </a:t>
            </a:r>
          </a:p>
        </p:txBody>
      </p:sp>
      <p:sp>
        <p:nvSpPr>
          <p:cNvPr id="91140" name="Rectangle 4"/>
          <p:cNvSpPr>
            <a:spLocks noGrp="1" noChangeArrowheads="1"/>
          </p:cNvSpPr>
          <p:nvPr>
            <p:ph type="body" sz="half" idx="2"/>
          </p:nvPr>
        </p:nvSpPr>
        <p:spPr>
          <a:xfrm>
            <a:off x="4933950" y="1471613"/>
            <a:ext cx="3829050" cy="4129087"/>
          </a:xfrm>
          <a:ln>
            <a:solidFill>
              <a:srgbClr val="FF0000"/>
            </a:solidFill>
          </a:ln>
        </p:spPr>
        <p:txBody>
          <a:bodyPr/>
          <a:lstStyle/>
          <a:p>
            <a:pPr eaLnBrk="1" hangingPunct="1">
              <a:lnSpc>
                <a:spcPct val="90000"/>
              </a:lnSpc>
              <a:buFontTx/>
              <a:buNone/>
            </a:pPr>
            <a:r>
              <a:rPr lang="en-US" sz="2400" b="1" u="sng" smtClean="0"/>
              <a:t>Clauses</a:t>
            </a:r>
          </a:p>
          <a:p>
            <a:pPr lvl="1" eaLnBrk="1" hangingPunct="1">
              <a:lnSpc>
                <a:spcPct val="90000"/>
              </a:lnSpc>
              <a:buFontTx/>
              <a:buNone/>
            </a:pPr>
            <a:r>
              <a:rPr lang="en-US" sz="2000" b="1" smtClean="0"/>
              <a:t>Dependent:</a:t>
            </a:r>
            <a:r>
              <a:rPr lang="en-US" sz="2000" smtClean="0"/>
              <a:t> </a:t>
            </a:r>
          </a:p>
          <a:p>
            <a:pPr lvl="1" eaLnBrk="1" hangingPunct="1">
              <a:lnSpc>
                <a:spcPct val="90000"/>
              </a:lnSpc>
              <a:buFontTx/>
              <a:buNone/>
            </a:pPr>
            <a:r>
              <a:rPr lang="en-US" sz="2000" smtClean="0"/>
              <a:t>    A group of words that contains a </a:t>
            </a:r>
            <a:r>
              <a:rPr lang="en-US" sz="2000" u="sng" smtClean="0"/>
              <a:t>subject and a predicate</a:t>
            </a:r>
            <a:r>
              <a:rPr lang="en-US" sz="2000" smtClean="0"/>
              <a:t> but </a:t>
            </a:r>
            <a:r>
              <a:rPr lang="en-US" sz="2000" u="sng" smtClean="0"/>
              <a:t>does not</a:t>
            </a:r>
            <a:r>
              <a:rPr lang="en-US" sz="2000" smtClean="0"/>
              <a:t> express a complete </a:t>
            </a:r>
            <a:r>
              <a:rPr lang="en-US" sz="2000" u="sng" smtClean="0"/>
              <a:t>thought</a:t>
            </a:r>
            <a:r>
              <a:rPr lang="en-US" sz="2000" smtClean="0"/>
              <a:t>.</a:t>
            </a:r>
          </a:p>
          <a:p>
            <a:pPr lvl="1" eaLnBrk="1" hangingPunct="1">
              <a:lnSpc>
                <a:spcPct val="90000"/>
              </a:lnSpc>
            </a:pPr>
            <a:endParaRPr lang="en-US" sz="2000" smtClean="0"/>
          </a:p>
          <a:p>
            <a:pPr lvl="1" eaLnBrk="1" hangingPunct="1">
              <a:lnSpc>
                <a:spcPct val="90000"/>
              </a:lnSpc>
              <a:buFontTx/>
              <a:buNone/>
            </a:pPr>
            <a:r>
              <a:rPr lang="en-US" sz="2000" b="1" smtClean="0"/>
              <a:t>Independent</a:t>
            </a:r>
            <a:r>
              <a:rPr lang="en-US" sz="2000" smtClean="0"/>
              <a:t>: A group of words that contains a </a:t>
            </a:r>
            <a:r>
              <a:rPr lang="en-US" sz="2000" u="sng" smtClean="0"/>
              <a:t>subject and a predicate</a:t>
            </a:r>
            <a:r>
              <a:rPr lang="en-US" sz="2000" smtClean="0"/>
              <a:t> that </a:t>
            </a:r>
            <a:r>
              <a:rPr lang="en-US" sz="2000" u="sng" smtClean="0"/>
              <a:t>does</a:t>
            </a:r>
            <a:r>
              <a:rPr lang="en-US" sz="2000" b="1" smtClean="0"/>
              <a:t> </a:t>
            </a:r>
            <a:r>
              <a:rPr lang="en-US" sz="2000" smtClean="0"/>
              <a:t>express a complete </a:t>
            </a:r>
            <a:r>
              <a:rPr lang="en-US" sz="2000" u="sng" smtClean="0"/>
              <a:t>thought</a:t>
            </a:r>
            <a:r>
              <a:rPr lang="en-US" sz="2000" smtClean="0"/>
              <a:t>.</a:t>
            </a:r>
          </a:p>
        </p:txBody>
      </p:sp>
      <p:sp>
        <p:nvSpPr>
          <p:cNvPr id="91141" name="Text Box 6"/>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39</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304800"/>
            <a:ext cx="9144000" cy="630238"/>
          </a:xfrm>
        </p:spPr>
        <p:txBody>
          <a:bodyPr/>
          <a:lstStyle/>
          <a:p>
            <a:pPr eaLnBrk="1" hangingPunct="1"/>
            <a:r>
              <a:rPr lang="en-US" dirty="0" smtClean="0"/>
              <a:t>Examples of Phrases and Clauses</a:t>
            </a:r>
          </a:p>
        </p:txBody>
      </p:sp>
      <p:graphicFrame>
        <p:nvGraphicFramePr>
          <p:cNvPr id="3380279" name="Group 55"/>
          <p:cNvGraphicFramePr>
            <a:graphicFrameLocks noGrp="1"/>
          </p:cNvGraphicFramePr>
          <p:nvPr>
            <p:ph idx="1"/>
          </p:nvPr>
        </p:nvGraphicFramePr>
        <p:xfrm>
          <a:off x="217488" y="1595438"/>
          <a:ext cx="8839200" cy="3746500"/>
        </p:xfrm>
        <a:graphic>
          <a:graphicData uri="http://schemas.openxmlformats.org/drawingml/2006/table">
            <a:tbl>
              <a:tblPr/>
              <a:tblGrid>
                <a:gridCol w="2655887"/>
                <a:gridCol w="3222625"/>
                <a:gridCol w="2960688"/>
              </a:tblGrid>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Phrases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Dependent Clauses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Independent Clauses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322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the atmosphere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 the haze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 red car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galloped quickly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two slices of bread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on the peninsula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inside the fire station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the children left the room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 the boat docks on 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the two meet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we get there in 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she was preoccupied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Most teenagers have a curfew.</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Slowly the balloon descended.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Jim studied for hours.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It was challenging to meet the deadline.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177" name="Text Box 54"/>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38</a:t>
            </a:r>
          </a:p>
        </p:txBody>
      </p:sp>
    </p:spTree>
  </p:cSld>
  <p:clrMapOvr>
    <a:masterClrMapping/>
  </p:clrMapOvr>
  <p:transition>
    <p:cover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0" y="304800"/>
            <a:ext cx="7772400" cy="630238"/>
          </a:xfrm>
        </p:spPr>
        <p:txBody>
          <a:bodyPr/>
          <a:lstStyle/>
          <a:p>
            <a:pPr eaLnBrk="1" hangingPunct="1"/>
            <a:r>
              <a:rPr lang="en-US" smtClean="0"/>
              <a:t>Sorting Phrases and Clauses</a:t>
            </a:r>
          </a:p>
        </p:txBody>
      </p:sp>
      <p:sp>
        <p:nvSpPr>
          <p:cNvPr id="93187" name="Rectangle 3"/>
          <p:cNvSpPr>
            <a:spLocks noGrp="1" noChangeArrowheads="1"/>
          </p:cNvSpPr>
          <p:nvPr>
            <p:ph type="body" sz="half" idx="1"/>
          </p:nvPr>
        </p:nvSpPr>
        <p:spPr>
          <a:xfrm>
            <a:off x="709613" y="1108075"/>
            <a:ext cx="5475287" cy="468313"/>
          </a:xfrm>
        </p:spPr>
        <p:txBody>
          <a:bodyPr/>
          <a:lstStyle/>
          <a:p>
            <a:pPr eaLnBrk="1" hangingPunct="1"/>
            <a:r>
              <a:rPr lang="en-US" sz="2400" smtClean="0"/>
              <a:t>Sort into three columns:</a:t>
            </a:r>
            <a:endParaRPr lang="en-US" sz="2800" smtClean="0"/>
          </a:p>
        </p:txBody>
      </p:sp>
      <p:sp>
        <p:nvSpPr>
          <p:cNvPr id="93188" name="Text Box 4"/>
          <p:cNvSpPr txBox="1">
            <a:spLocks noChangeArrowheads="1"/>
          </p:cNvSpPr>
          <p:nvPr/>
        </p:nvSpPr>
        <p:spPr bwMode="auto">
          <a:xfrm>
            <a:off x="712788" y="5426075"/>
            <a:ext cx="7713662" cy="457200"/>
          </a:xfrm>
          <a:prstGeom prst="rect">
            <a:avLst/>
          </a:prstGeom>
          <a:noFill/>
          <a:ln w="9525" algn="ctr">
            <a:noFill/>
            <a:miter lim="800000"/>
            <a:headEnd/>
            <a:tailEnd/>
          </a:ln>
        </p:spPr>
        <p:txBody>
          <a:bodyPr>
            <a:spAutoFit/>
          </a:bodyPr>
          <a:lstStyle/>
          <a:p>
            <a:pPr marL="347663" indent="-347663">
              <a:spcBef>
                <a:spcPct val="20000"/>
              </a:spcBef>
              <a:buFontTx/>
              <a:buChar char="•"/>
            </a:pPr>
            <a:r>
              <a:rPr lang="en-US" sz="2400">
                <a:solidFill>
                  <a:srgbClr val="666699"/>
                </a:solidFill>
              </a:rPr>
              <a:t>We will check our answers on the following slides.</a:t>
            </a:r>
          </a:p>
        </p:txBody>
      </p:sp>
      <p:graphicFrame>
        <p:nvGraphicFramePr>
          <p:cNvPr id="3382361" name="Group 89"/>
          <p:cNvGraphicFramePr>
            <a:graphicFrameLocks noGrp="1"/>
          </p:cNvGraphicFramePr>
          <p:nvPr/>
        </p:nvGraphicFramePr>
        <p:xfrm>
          <a:off x="217488" y="1695450"/>
          <a:ext cx="8839200" cy="3746500"/>
        </p:xfrm>
        <a:graphic>
          <a:graphicData uri="http://schemas.openxmlformats.org/drawingml/2006/table">
            <a:tbl>
              <a:tblPr/>
              <a:tblGrid>
                <a:gridCol w="2655887"/>
                <a:gridCol w="3222625"/>
                <a:gridCol w="2960688"/>
              </a:tblGrid>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Phrases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Dependent Clauses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Independent Clauses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322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0" y="304800"/>
            <a:ext cx="7772400" cy="630238"/>
          </a:xfrm>
        </p:spPr>
        <p:txBody>
          <a:bodyPr/>
          <a:lstStyle/>
          <a:p>
            <a:pPr eaLnBrk="1" hangingPunct="1"/>
            <a:r>
              <a:rPr lang="en-US" smtClean="0"/>
              <a:t>Sorting Phrases and Clauses</a:t>
            </a:r>
          </a:p>
        </p:txBody>
      </p:sp>
      <p:graphicFrame>
        <p:nvGraphicFramePr>
          <p:cNvPr id="3746837" name="Group 21"/>
          <p:cNvGraphicFramePr>
            <a:graphicFrameLocks noGrp="1"/>
          </p:cNvGraphicFramePr>
          <p:nvPr/>
        </p:nvGraphicFramePr>
        <p:xfrm>
          <a:off x="0" y="1847850"/>
          <a:ext cx="9144000" cy="3379153"/>
        </p:xfrm>
        <a:graphic>
          <a:graphicData uri="http://schemas.openxmlformats.org/drawingml/2006/table">
            <a:tbl>
              <a:tblPr/>
              <a:tblGrid>
                <a:gridCol w="2286000"/>
                <a:gridCol w="2286000"/>
                <a:gridCol w="2286000"/>
                <a:gridCol w="2286000"/>
              </a:tblGrid>
              <a:tr h="822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we finish lunch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underneath the front seat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we parked in the driveway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beside the couch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 Mark ran into the room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before the principal appeared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the day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it snows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across the amusement park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 the stairs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you are away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he had work to 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though I love visiting the museum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I have time today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rows of corn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unless you can be here at 9:00 a.m.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4000" smtClean="0"/>
              <a:t>Key Elements of Effective Adolescent Writing Instruction</a:t>
            </a:r>
          </a:p>
        </p:txBody>
      </p:sp>
      <p:sp>
        <p:nvSpPr>
          <p:cNvPr id="2051" name="Rectangle 3"/>
          <p:cNvSpPr>
            <a:spLocks noGrp="1" noChangeArrowheads="1"/>
          </p:cNvSpPr>
          <p:nvPr>
            <p:ph type="body" idx="1"/>
          </p:nvPr>
        </p:nvSpPr>
        <p:spPr>
          <a:xfrm>
            <a:off x="990600" y="1600200"/>
            <a:ext cx="7239000" cy="4267200"/>
          </a:xfrm>
        </p:spPr>
        <p:txBody>
          <a:bodyPr/>
          <a:lstStyle/>
          <a:p>
            <a:pPr eaLnBrk="1" hangingPunct="1">
              <a:lnSpc>
                <a:spcPct val="90000"/>
              </a:lnSpc>
              <a:buFontTx/>
              <a:buNone/>
            </a:pPr>
            <a:endParaRPr lang="en-US" smtClean="0"/>
          </a:p>
          <a:p>
            <a:pPr eaLnBrk="1" hangingPunct="1">
              <a:lnSpc>
                <a:spcPct val="90000"/>
              </a:lnSpc>
            </a:pPr>
            <a:r>
              <a:rPr lang="en-US" b="1" smtClean="0"/>
              <a:t>Writing Strategies</a:t>
            </a:r>
            <a:r>
              <a:rPr lang="en-US" smtClean="0"/>
              <a:t>, which involves teaching students strategies for planning, revising, and editing their compositions </a:t>
            </a:r>
          </a:p>
          <a:p>
            <a:pPr eaLnBrk="1" hangingPunct="1">
              <a:lnSpc>
                <a:spcPct val="90000"/>
              </a:lnSpc>
            </a:pPr>
            <a:endParaRPr lang="en-US" smtClean="0"/>
          </a:p>
          <a:p>
            <a:pPr eaLnBrk="1" hangingPunct="1">
              <a:lnSpc>
                <a:spcPct val="90000"/>
              </a:lnSpc>
            </a:pPr>
            <a:r>
              <a:rPr lang="en-US" smtClean="0"/>
              <a:t>Effect Size 0.82</a:t>
            </a:r>
          </a:p>
          <a:p>
            <a:pPr eaLnBrk="1" hangingPunct="1">
              <a:lnSpc>
                <a:spcPct val="90000"/>
              </a:lnSpc>
            </a:pPr>
            <a:endParaRPr lang="en-US" smtClean="0"/>
          </a:p>
          <a:p>
            <a:pPr eaLnBrk="1" hangingPunct="1">
              <a:lnSpc>
                <a:spcPct val="90000"/>
              </a:lnSpc>
              <a:buFontTx/>
              <a:buNone/>
            </a:pPr>
            <a:r>
              <a:rPr lang="en-US" smtClean="0"/>
              <a:t>Teaching how to plan, revise, and edit </a:t>
            </a:r>
          </a:p>
          <a:p>
            <a:pPr eaLnBrk="1" hangingPunct="1">
              <a:lnSpc>
                <a:spcPct val="90000"/>
              </a:lnSpc>
              <a:buFontTx/>
              <a:buNone/>
            </a:pPr>
            <a:r>
              <a:rPr lang="en-US" smtClean="0"/>
              <a:t>(Flower and Hayes’ steps)</a:t>
            </a:r>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0" y="533400"/>
            <a:ext cx="7772400" cy="630238"/>
          </a:xfrm>
        </p:spPr>
        <p:txBody>
          <a:bodyPr/>
          <a:lstStyle/>
          <a:p>
            <a:pPr eaLnBrk="1" hangingPunct="1"/>
            <a:r>
              <a:rPr lang="en-US" dirty="0" smtClean="0"/>
              <a:t>Sorting Phrases and Clauses</a:t>
            </a:r>
          </a:p>
        </p:txBody>
      </p:sp>
      <p:graphicFrame>
        <p:nvGraphicFramePr>
          <p:cNvPr id="3750944" name="Group 32"/>
          <p:cNvGraphicFramePr>
            <a:graphicFrameLocks noGrp="1"/>
          </p:cNvGraphicFramePr>
          <p:nvPr/>
        </p:nvGraphicFramePr>
        <p:xfrm>
          <a:off x="0" y="2060575"/>
          <a:ext cx="9144000" cy="3540125"/>
        </p:xfrm>
        <a:graphic>
          <a:graphicData uri="http://schemas.openxmlformats.org/drawingml/2006/table">
            <a:tbl>
              <a:tblPr/>
              <a:tblGrid>
                <a:gridCol w="2286000"/>
                <a:gridCol w="2286000"/>
                <a:gridCol w="2286000"/>
                <a:gridCol w="2286000"/>
              </a:tblGrid>
              <a:tr h="882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since she had a relapse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yet there was hesitation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regardless of the 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for the package to arrive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next the dancers appeared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however you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approach 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so that we are all in agreement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long as needed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against all odds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by the banks of the sound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without any fear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soon as the sun sets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until the traffic clears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his life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whenever he agrees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in all situations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Sorting Phrases and Clauses </a:t>
            </a:r>
          </a:p>
        </p:txBody>
      </p:sp>
      <p:graphicFrame>
        <p:nvGraphicFramePr>
          <p:cNvPr id="3644455" name="Group 39"/>
          <p:cNvGraphicFramePr>
            <a:graphicFrameLocks noGrp="1"/>
          </p:cNvGraphicFramePr>
          <p:nvPr>
            <p:ph sz="half" idx="2"/>
          </p:nvPr>
        </p:nvGraphicFramePr>
        <p:xfrm>
          <a:off x="450850" y="1919288"/>
          <a:ext cx="8312150" cy="4276725"/>
        </p:xfrm>
        <a:graphic>
          <a:graphicData uri="http://schemas.openxmlformats.org/drawingml/2006/table">
            <a:tbl>
              <a:tblPr/>
              <a:tblGrid>
                <a:gridCol w="4157663"/>
                <a:gridCol w="4154487"/>
              </a:tblGrid>
              <a:tr h="427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we finish lunch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Underneath the front seat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Beside the couch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the day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Across the amusement park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 the stairs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rows of corn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Regardless of the time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for the package to arrive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long as needed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Against all odds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By the banks of the sound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Without any fear</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his life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all situations</a:t>
                      </a:r>
                    </a:p>
                    <a:p>
                      <a:pPr marL="115888" marR="0" lvl="0" indent="-115888"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6267" name="Text Box 3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
        <p:nvSpPr>
          <p:cNvPr id="96268" name="Text Box 40"/>
          <p:cNvSpPr txBox="1">
            <a:spLocks noChangeArrowheads="1"/>
          </p:cNvSpPr>
          <p:nvPr/>
        </p:nvSpPr>
        <p:spPr bwMode="auto">
          <a:xfrm>
            <a:off x="2514600" y="1447800"/>
            <a:ext cx="3933825" cy="457200"/>
          </a:xfrm>
          <a:prstGeom prst="rect">
            <a:avLst/>
          </a:prstGeom>
          <a:noFill/>
          <a:ln w="9525" algn="ctr">
            <a:noFill/>
            <a:miter lim="800000"/>
            <a:headEnd/>
            <a:tailEnd/>
          </a:ln>
        </p:spPr>
        <p:txBody>
          <a:bodyPr>
            <a:spAutoFit/>
          </a:bodyPr>
          <a:lstStyle/>
          <a:p>
            <a:pPr algn="ctr"/>
            <a:r>
              <a:rPr lang="en-US" sz="2400" dirty="0">
                <a:solidFill>
                  <a:srgbClr val="666699"/>
                </a:solidFill>
              </a:rPr>
              <a:t>Phrases</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smtClean="0"/>
              <a:t>Sorting Phrases and Clauses </a:t>
            </a:r>
          </a:p>
        </p:txBody>
      </p:sp>
      <p:graphicFrame>
        <p:nvGraphicFramePr>
          <p:cNvPr id="3634241" name="Group 65"/>
          <p:cNvGraphicFramePr>
            <a:graphicFrameLocks noGrp="1"/>
          </p:cNvGraphicFramePr>
          <p:nvPr>
            <p:ph sz="half" idx="2"/>
          </p:nvPr>
        </p:nvGraphicFramePr>
        <p:xfrm>
          <a:off x="390525" y="1916113"/>
          <a:ext cx="8462963" cy="4206875"/>
        </p:xfrm>
        <a:graphic>
          <a:graphicData uri="http://schemas.openxmlformats.org/drawingml/2006/table">
            <a:tbl>
              <a:tblPr/>
              <a:tblGrid>
                <a:gridCol w="4268788"/>
                <a:gridCol w="4194175"/>
              </a:tblGrid>
              <a:tr h="4206875">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we parked in the driveway</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 Mark ran into the room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Before the principal appeared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it snows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you are away</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he had work to do</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Though I love visiting the museum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I have time today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 you can be here at 9:00 a.m.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Since she had a relapse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However you approach it</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So that we are all in agreement</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soon as the sun sets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Until the traffic clears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he agrees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7291" name="Text Box 60"/>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
        <p:nvSpPr>
          <p:cNvPr id="97292" name="Text Box 63"/>
          <p:cNvSpPr txBox="1">
            <a:spLocks noChangeArrowheads="1"/>
          </p:cNvSpPr>
          <p:nvPr/>
        </p:nvSpPr>
        <p:spPr bwMode="auto">
          <a:xfrm>
            <a:off x="2362200" y="1371600"/>
            <a:ext cx="4514850" cy="457200"/>
          </a:xfrm>
          <a:prstGeom prst="rect">
            <a:avLst/>
          </a:prstGeom>
          <a:noFill/>
          <a:ln w="9525" algn="ctr">
            <a:noFill/>
            <a:miter lim="800000"/>
            <a:headEnd/>
            <a:tailEnd/>
          </a:ln>
        </p:spPr>
        <p:txBody>
          <a:bodyPr>
            <a:spAutoFit/>
          </a:bodyPr>
          <a:lstStyle/>
          <a:p>
            <a:pPr algn="ctr"/>
            <a:r>
              <a:rPr lang="en-US" sz="2400" dirty="0">
                <a:solidFill>
                  <a:srgbClr val="666699"/>
                </a:solidFill>
              </a:rPr>
              <a:t>Dependent Clauses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04800" y="609600"/>
            <a:ext cx="7086600" cy="630238"/>
          </a:xfrm>
        </p:spPr>
        <p:txBody>
          <a:bodyPr/>
          <a:lstStyle/>
          <a:p>
            <a:pPr eaLnBrk="1" hangingPunct="1"/>
            <a:r>
              <a:rPr lang="en-US" smtClean="0"/>
              <a:t>Sorting Phrases and Clauses </a:t>
            </a:r>
          </a:p>
        </p:txBody>
      </p:sp>
      <p:graphicFrame>
        <p:nvGraphicFramePr>
          <p:cNvPr id="3636245" name="Group 21"/>
          <p:cNvGraphicFramePr>
            <a:graphicFrameLocks noGrp="1"/>
          </p:cNvGraphicFramePr>
          <p:nvPr>
            <p:ph idx="1"/>
          </p:nvPr>
        </p:nvGraphicFramePr>
        <p:xfrm>
          <a:off x="2349500" y="2187575"/>
          <a:ext cx="4391025" cy="2994025"/>
        </p:xfrm>
        <a:graphic>
          <a:graphicData uri="http://schemas.openxmlformats.org/drawingml/2006/table">
            <a:tbl>
              <a:tblPr/>
              <a:tblGrid>
                <a:gridCol w="4391025"/>
              </a:tblGrid>
              <a:tr h="2994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Yet, there was hesitation.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Next the dancers appeared.</a:t>
                      </a:r>
                      <a:r>
                        <a:rPr kumimoji="0" lang="en-US" sz="2400" b="0" i="0" u="none" strike="noStrike" cap="none" normalizeH="0" baseline="0" smtClean="0">
                          <a:ln>
                            <a:noFill/>
                          </a:ln>
                          <a:solidFill>
                            <a:srgbClr val="666699"/>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8313" name="Text Box 22"/>
          <p:cNvSpPr txBox="1">
            <a:spLocks noChangeArrowheads="1"/>
          </p:cNvSpPr>
          <p:nvPr/>
        </p:nvSpPr>
        <p:spPr bwMode="auto">
          <a:xfrm>
            <a:off x="2209800" y="1600200"/>
            <a:ext cx="4514850" cy="457200"/>
          </a:xfrm>
          <a:prstGeom prst="rect">
            <a:avLst/>
          </a:prstGeom>
          <a:noFill/>
          <a:ln w="9525" algn="ctr">
            <a:noFill/>
            <a:miter lim="800000"/>
            <a:headEnd/>
            <a:tailEnd/>
          </a:ln>
        </p:spPr>
        <p:txBody>
          <a:bodyPr>
            <a:spAutoFit/>
          </a:bodyPr>
          <a:lstStyle/>
          <a:p>
            <a:pPr algn="ctr"/>
            <a:r>
              <a:rPr lang="en-US" sz="2400" dirty="0">
                <a:solidFill>
                  <a:srgbClr val="666699"/>
                </a:solidFill>
              </a:rPr>
              <a:t>Independent Clauses</a:t>
            </a:r>
          </a:p>
        </p:txBody>
      </p:sp>
      <p:sp>
        <p:nvSpPr>
          <p:cNvPr id="98314" name="Text Box 23"/>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Tree>
  </p:cSld>
  <p:clrMapOvr>
    <a:masterClrMapping/>
  </p:clrMapOvr>
  <p:transition>
    <p:cover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Instruction for Teaching Sentences  </a:t>
            </a:r>
            <a:endParaRPr lang="en-US" sz="4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smtClean="0"/>
              <a:t>Simple Sentence</a:t>
            </a:r>
          </a:p>
        </p:txBody>
      </p:sp>
      <p:sp>
        <p:nvSpPr>
          <p:cNvPr id="100355" name="Rectangle 3"/>
          <p:cNvSpPr>
            <a:spLocks noGrp="1" noChangeArrowheads="1"/>
          </p:cNvSpPr>
          <p:nvPr>
            <p:ph type="body" idx="1"/>
          </p:nvPr>
        </p:nvSpPr>
        <p:spPr>
          <a:xfrm>
            <a:off x="390525" y="1493838"/>
            <a:ext cx="8564563" cy="4878387"/>
          </a:xfrm>
        </p:spPr>
        <p:txBody>
          <a:bodyPr/>
          <a:lstStyle/>
          <a:p>
            <a:pPr eaLnBrk="1" hangingPunct="1">
              <a:buFontTx/>
              <a:buNone/>
            </a:pPr>
            <a:r>
              <a:rPr lang="en-US" smtClean="0"/>
              <a:t>	</a:t>
            </a:r>
            <a:r>
              <a:rPr lang="en-US" sz="2400" b="1" smtClean="0"/>
              <a:t>… one single, independent clause with a subject and predicate.</a:t>
            </a:r>
          </a:p>
          <a:p>
            <a:pPr eaLnBrk="1" hangingPunct="1">
              <a:buFontTx/>
              <a:buNone/>
            </a:pPr>
            <a:endParaRPr lang="en-US" sz="2400" smtClean="0"/>
          </a:p>
          <a:p>
            <a:pPr eaLnBrk="1" hangingPunct="1"/>
            <a:r>
              <a:rPr lang="en-US" sz="2400" smtClean="0"/>
              <a:t>Examples with </a:t>
            </a:r>
            <a:r>
              <a:rPr lang="en-US" sz="2400" u="sng" smtClean="0"/>
              <a:t>single</a:t>
            </a:r>
            <a:r>
              <a:rPr lang="en-US" sz="2400" b="1" smtClean="0"/>
              <a:t> </a:t>
            </a:r>
            <a:r>
              <a:rPr lang="en-US" sz="2400" smtClean="0"/>
              <a:t>subjects and predicates:</a:t>
            </a:r>
          </a:p>
          <a:p>
            <a:pPr lvl="1" eaLnBrk="1" hangingPunct="1"/>
            <a:r>
              <a:rPr lang="en-US" smtClean="0"/>
              <a:t>The girl loved her lizard.</a:t>
            </a:r>
          </a:p>
          <a:p>
            <a:pPr lvl="1" eaLnBrk="1" hangingPunct="1"/>
            <a:r>
              <a:rPr lang="en-US" smtClean="0"/>
              <a:t>Wolves howl at the moon.</a:t>
            </a:r>
          </a:p>
          <a:p>
            <a:pPr lvl="1" eaLnBrk="1" hangingPunct="1"/>
            <a:r>
              <a:rPr lang="en-US" smtClean="0"/>
              <a:t>Dogs are descended from wolves.</a:t>
            </a:r>
          </a:p>
        </p:txBody>
      </p:sp>
      <p:sp>
        <p:nvSpPr>
          <p:cNvPr id="100356" name="Text Box 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228600"/>
            <a:ext cx="7889875" cy="914400"/>
          </a:xfrm>
        </p:spPr>
        <p:txBody>
          <a:bodyPr/>
          <a:lstStyle/>
          <a:p>
            <a:pPr eaLnBrk="1" hangingPunct="1"/>
            <a:r>
              <a:rPr lang="en-US" dirty="0" smtClean="0"/>
              <a:t>Simple, Compound, and Complex Sentence Structures</a:t>
            </a:r>
          </a:p>
        </p:txBody>
      </p:sp>
      <p:sp>
        <p:nvSpPr>
          <p:cNvPr id="101379" name="Rectangle 3"/>
          <p:cNvSpPr>
            <a:spLocks noGrp="1" noChangeArrowheads="1"/>
          </p:cNvSpPr>
          <p:nvPr>
            <p:ph type="body" sz="half" idx="1"/>
          </p:nvPr>
        </p:nvSpPr>
        <p:spPr>
          <a:xfrm>
            <a:off x="1295400" y="1447800"/>
            <a:ext cx="7010400" cy="1039813"/>
          </a:xfrm>
        </p:spPr>
        <p:txBody>
          <a:bodyPr/>
          <a:lstStyle/>
          <a:p>
            <a:pPr marL="0" indent="0" eaLnBrk="1" hangingPunct="1">
              <a:buFontTx/>
              <a:buNone/>
            </a:pPr>
            <a:r>
              <a:rPr lang="en-US" sz="2000" dirty="0" smtClean="0"/>
              <a:t>Examples with </a:t>
            </a:r>
            <a:r>
              <a:rPr lang="en-US" sz="2000" u="sng" dirty="0" smtClean="0"/>
              <a:t>compound</a:t>
            </a:r>
            <a:r>
              <a:rPr lang="en-US" sz="2000" dirty="0" smtClean="0"/>
              <a:t> (more than one) subjects, objects, and predicates:</a:t>
            </a:r>
          </a:p>
          <a:p>
            <a:pPr marL="0" indent="0" algn="ctr" eaLnBrk="1" hangingPunct="1">
              <a:buFontTx/>
              <a:buNone/>
            </a:pPr>
            <a:r>
              <a:rPr lang="en-US" sz="1800" b="1" dirty="0" smtClean="0"/>
              <a:t>SIMPLE SENTENCES</a:t>
            </a:r>
          </a:p>
        </p:txBody>
      </p:sp>
      <p:graphicFrame>
        <p:nvGraphicFramePr>
          <p:cNvPr id="3394596" name="Group 36"/>
          <p:cNvGraphicFramePr>
            <a:graphicFrameLocks noGrp="1"/>
          </p:cNvGraphicFramePr>
          <p:nvPr>
            <p:ph sz="half" idx="2"/>
          </p:nvPr>
        </p:nvGraphicFramePr>
        <p:xfrm>
          <a:off x="0" y="2590800"/>
          <a:ext cx="8710613" cy="3841115"/>
        </p:xfrm>
        <a:graphic>
          <a:graphicData uri="http://schemas.openxmlformats.org/drawingml/2006/table">
            <a:tbl>
              <a:tblPr/>
              <a:tblGrid>
                <a:gridCol w="2957513"/>
                <a:gridCol w="5753100"/>
              </a:tblGrid>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subject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Our hero and his friends</a:t>
                      </a:r>
                      <a:r>
                        <a:rPr kumimoji="0" lang="en-US" sz="2000" b="0" i="0" u="none" strike="noStrike" cap="none" normalizeH="0" baseline="0" smtClean="0">
                          <a:ln>
                            <a:noFill/>
                          </a:ln>
                          <a:solidFill>
                            <a:srgbClr val="666699"/>
                          </a:solidFill>
                          <a:effectLst/>
                          <a:latin typeface="Arial" charset="0"/>
                        </a:rPr>
                        <a:t> trudged 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predicate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Jerry </a:t>
                      </a:r>
                      <a:r>
                        <a:rPr kumimoji="0" lang="en-US" sz="2000" b="0" i="0" u="sng" strike="noStrike" cap="none" normalizeH="0" baseline="0" smtClean="0">
                          <a:ln>
                            <a:noFill/>
                          </a:ln>
                          <a:solidFill>
                            <a:srgbClr val="666699"/>
                          </a:solidFill>
                          <a:effectLst/>
                          <a:latin typeface="Arial" charset="0"/>
                        </a:rPr>
                        <a:t>hung up</a:t>
                      </a:r>
                      <a:r>
                        <a:rPr kumimoji="0" lang="en-US" sz="2000" b="0" i="0" u="none" strike="noStrike" cap="none" normalizeH="0" baseline="0" smtClean="0">
                          <a:ln>
                            <a:noFill/>
                          </a:ln>
                          <a:solidFill>
                            <a:srgbClr val="666699"/>
                          </a:solidFill>
                          <a:effectLst/>
                          <a:latin typeface="Arial" charset="0"/>
                        </a:rPr>
                        <a:t> his coat, </a:t>
                      </a:r>
                      <a:r>
                        <a:rPr kumimoji="0" lang="en-US" sz="2000" b="0" i="0" u="sng" strike="noStrike" cap="none" normalizeH="0" baseline="0" smtClean="0">
                          <a:ln>
                            <a:noFill/>
                          </a:ln>
                          <a:solidFill>
                            <a:srgbClr val="666699"/>
                          </a:solidFill>
                          <a:effectLst/>
                          <a:latin typeface="Arial" charset="0"/>
                        </a:rPr>
                        <a:t>strode</a:t>
                      </a:r>
                      <a:r>
                        <a:rPr kumimoji="0" lang="en-US" sz="2000" b="0" i="0" u="none" strike="noStrike" cap="none" normalizeH="0" baseline="0" smtClean="0">
                          <a:ln>
                            <a:noFill/>
                          </a:ln>
                          <a:solidFill>
                            <a:srgbClr val="666699"/>
                          </a:solidFill>
                          <a:effectLst/>
                          <a:latin typeface="Arial" charset="0"/>
                        </a:rPr>
                        <a:t> down the hall, and </a:t>
                      </a:r>
                      <a:r>
                        <a:rPr kumimoji="0" lang="en-US" sz="2000" b="0" i="0" u="sng" strike="noStrike" cap="none" normalizeH="0" baseline="0" smtClean="0">
                          <a:ln>
                            <a:noFill/>
                          </a:ln>
                          <a:solidFill>
                            <a:srgbClr val="666699"/>
                          </a:solidFill>
                          <a:effectLst/>
                          <a:latin typeface="Arial" charset="0"/>
                        </a:rPr>
                        <a:t>marched</a:t>
                      </a:r>
                      <a:r>
                        <a:rPr kumimoji="0" lang="en-US" sz="2000" b="0" i="0" u="none" strike="noStrike" cap="none" normalizeH="0" baseline="0" smtClean="0">
                          <a:ln>
                            <a:noFill/>
                          </a:ln>
                          <a:solidFill>
                            <a:srgbClr val="666699"/>
                          </a:solidFill>
                          <a:effectLst/>
                          <a:latin typeface="Arial" charset="0"/>
                        </a:rPr>
                        <a:t> boldly into the room.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object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There he found some </a:t>
                      </a:r>
                      <a:r>
                        <a:rPr kumimoji="0" lang="en-US" sz="2000" b="0" i="0" u="sng" strike="noStrike" cap="none" normalizeH="0" baseline="0" smtClean="0">
                          <a:ln>
                            <a:noFill/>
                          </a:ln>
                          <a:solidFill>
                            <a:srgbClr val="666699"/>
                          </a:solidFill>
                          <a:effectLst/>
                          <a:latin typeface="Arial" charset="0"/>
                        </a:rPr>
                        <a:t>ink</a:t>
                      </a:r>
                      <a:r>
                        <a:rPr kumimoji="0" lang="en-US" sz="2000" b="0" i="0" u="none" strike="noStrike" cap="none" normalizeH="0" baseline="0" smtClean="0">
                          <a:ln>
                            <a:noFill/>
                          </a:ln>
                          <a:solidFill>
                            <a:srgbClr val="666699"/>
                          </a:solidFill>
                          <a:effectLst/>
                          <a:latin typeface="Arial" charset="0"/>
                        </a:rPr>
                        <a:t>, a </a:t>
                      </a:r>
                      <a:r>
                        <a:rPr kumimoji="0" lang="en-US" sz="2000" b="0" i="0" u="sng" strike="noStrike" cap="none" normalizeH="0" baseline="0" smtClean="0">
                          <a:ln>
                            <a:noFill/>
                          </a:ln>
                          <a:solidFill>
                            <a:srgbClr val="666699"/>
                          </a:solidFill>
                          <a:effectLst/>
                          <a:latin typeface="Arial" charset="0"/>
                        </a:rPr>
                        <a:t>pen</a:t>
                      </a:r>
                      <a:r>
                        <a:rPr kumimoji="0" lang="en-US" sz="2000" b="0" i="0" u="none" strike="noStrike" cap="none" normalizeH="0" baseline="0" smtClean="0">
                          <a:ln>
                            <a:noFill/>
                          </a:ln>
                          <a:solidFill>
                            <a:srgbClr val="666699"/>
                          </a:solidFill>
                          <a:effectLst/>
                          <a:latin typeface="Arial" charset="0"/>
                        </a:rPr>
                        <a:t>, some </a:t>
                      </a:r>
                      <a:r>
                        <a:rPr kumimoji="0" lang="en-US" sz="2000" b="0" i="0" u="sng" strike="noStrike" cap="none" normalizeH="0" baseline="0" smtClean="0">
                          <a:ln>
                            <a:noFill/>
                          </a:ln>
                          <a:solidFill>
                            <a:srgbClr val="666699"/>
                          </a:solidFill>
                          <a:effectLst/>
                          <a:latin typeface="Arial" charset="0"/>
                        </a:rPr>
                        <a:t>paper</a:t>
                      </a:r>
                      <a:r>
                        <a:rPr kumimoji="0" lang="en-US" sz="2000" b="0" i="0" u="none" strike="noStrike" cap="none" normalizeH="0" baseline="0" smtClean="0">
                          <a:ln>
                            <a:noFill/>
                          </a:ln>
                          <a:solidFill>
                            <a:srgbClr val="666699"/>
                          </a:solidFill>
                          <a:effectLst/>
                          <a:latin typeface="Arial" charset="0"/>
                        </a:rPr>
                        <a:t>, and </a:t>
                      </a:r>
                      <a:r>
                        <a:rPr kumimoji="0" lang="en-US" sz="2000" b="0" i="0" u="sng" strike="noStrike" cap="none" normalizeH="0" baseline="0" smtClean="0">
                          <a:ln>
                            <a:noFill/>
                          </a:ln>
                          <a:solidFill>
                            <a:srgbClr val="666699"/>
                          </a:solidFill>
                          <a:effectLst/>
                          <a:latin typeface="Arial" charset="0"/>
                        </a:rPr>
                        <a:t>directions</a:t>
                      </a:r>
                      <a:r>
                        <a:rPr kumimoji="0" lang="en-US" sz="2000" b="0" i="0" u="none" strike="noStrike" cap="none" normalizeH="0" baseline="0" smtClean="0">
                          <a:ln>
                            <a:noFill/>
                          </a:ln>
                          <a:solidFill>
                            <a:srgbClr val="666699"/>
                          </a:solidFill>
                          <a:effectLst/>
                          <a:latin typeface="Arial" charset="0"/>
                        </a:rPr>
                        <a:t> for filling out the form.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Elaborated subject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Our </a:t>
                      </a:r>
                      <a:r>
                        <a:rPr kumimoji="0" lang="en-US" sz="2000" b="0" i="0" u="sng" strike="noStrike" cap="none" normalizeH="0" baseline="0" smtClean="0">
                          <a:ln>
                            <a:noFill/>
                          </a:ln>
                          <a:solidFill>
                            <a:srgbClr val="666699"/>
                          </a:solidFill>
                          <a:effectLst/>
                          <a:latin typeface="Arial" charset="0"/>
                        </a:rPr>
                        <a:t>bold, intrepid</a:t>
                      </a:r>
                      <a:r>
                        <a:rPr kumimoji="0" lang="en-US" sz="2000" b="0" i="0" u="none" strike="noStrike" cap="none" normalizeH="0" baseline="0" smtClean="0">
                          <a:ln>
                            <a:noFill/>
                          </a:ln>
                          <a:solidFill>
                            <a:srgbClr val="666699"/>
                          </a:solidFill>
                          <a:effectLst/>
                          <a:latin typeface="Arial" charset="0"/>
                        </a:rPr>
                        <a:t> hero trudged 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Elaborated predicate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Jerry strode </a:t>
                      </a:r>
                      <a:r>
                        <a:rPr kumimoji="0" lang="en-US" sz="2000" b="0" i="0" u="sng" strike="noStrike" cap="none" normalizeH="0" baseline="0" smtClean="0">
                          <a:ln>
                            <a:noFill/>
                          </a:ln>
                          <a:solidFill>
                            <a:srgbClr val="666699"/>
                          </a:solidFill>
                          <a:effectLst/>
                          <a:latin typeface="Arial" charset="0"/>
                        </a:rPr>
                        <a:t>down the hall, into the room, and up to the platform where he began to give his speech.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5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Appositive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Stuart, </a:t>
                      </a:r>
                      <a:r>
                        <a:rPr kumimoji="0" lang="en-US" sz="2000" b="0" i="0" u="sng" strike="noStrike" cap="none" normalizeH="0" baseline="0" dirty="0" smtClean="0">
                          <a:ln>
                            <a:noFill/>
                          </a:ln>
                          <a:solidFill>
                            <a:srgbClr val="666699"/>
                          </a:solidFill>
                          <a:effectLst/>
                          <a:latin typeface="Arial" charset="0"/>
                        </a:rPr>
                        <a:t>a shy character</a:t>
                      </a:r>
                      <a:r>
                        <a:rPr kumimoji="0" lang="en-US" sz="2000" b="0" i="0" u="none" strike="noStrike" cap="none" normalizeH="0" baseline="0" dirty="0" smtClean="0">
                          <a:ln>
                            <a:noFill/>
                          </a:ln>
                          <a:solidFill>
                            <a:srgbClr val="666699"/>
                          </a:solidFill>
                          <a:effectLst/>
                          <a:latin typeface="Arial" charset="0"/>
                        </a:rPr>
                        <a:t>, spoke quietly.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403" name="Text Box 30"/>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wheel/>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Compound Sentence</a:t>
            </a:r>
          </a:p>
        </p:txBody>
      </p:sp>
      <p:sp>
        <p:nvSpPr>
          <p:cNvPr id="102403" name="Rectangle 3"/>
          <p:cNvSpPr>
            <a:spLocks noGrp="1" noChangeArrowheads="1"/>
          </p:cNvSpPr>
          <p:nvPr>
            <p:ph type="body" sz="half" idx="1"/>
          </p:nvPr>
        </p:nvSpPr>
        <p:spPr>
          <a:xfrm>
            <a:off x="742950" y="1600200"/>
            <a:ext cx="7067550" cy="739775"/>
          </a:xfrm>
        </p:spPr>
        <p:txBody>
          <a:bodyPr/>
          <a:lstStyle/>
          <a:p>
            <a:pPr marL="0" indent="0" eaLnBrk="1" hangingPunct="1">
              <a:buFontTx/>
              <a:buNone/>
            </a:pPr>
            <a:r>
              <a:rPr lang="en-US" sz="2400" b="1" dirty="0" smtClean="0"/>
              <a:t>… two or more independent clauses linked by a coordinating conjunction</a:t>
            </a:r>
            <a:r>
              <a:rPr lang="en-US" sz="2800" b="1" dirty="0" smtClean="0"/>
              <a:t>.</a:t>
            </a:r>
          </a:p>
        </p:txBody>
      </p:sp>
      <p:graphicFrame>
        <p:nvGraphicFramePr>
          <p:cNvPr id="3396653" name="Group 45"/>
          <p:cNvGraphicFramePr>
            <a:graphicFrameLocks noGrp="1"/>
          </p:cNvGraphicFramePr>
          <p:nvPr>
            <p:ph sz="half" idx="2"/>
          </p:nvPr>
        </p:nvGraphicFramePr>
        <p:xfrm>
          <a:off x="28575" y="2432050"/>
          <a:ext cx="9067800" cy="2926080"/>
        </p:xfrm>
        <a:graphic>
          <a:graphicData uri="http://schemas.openxmlformats.org/drawingml/2006/table">
            <a:tbl>
              <a:tblPr/>
              <a:tblGrid>
                <a:gridCol w="1684338"/>
                <a:gridCol w="1538287"/>
                <a:gridCol w="2214563"/>
                <a:gridCol w="1717675"/>
                <a:gridCol w="1912937"/>
              </a:tblGrid>
              <a:tr h="639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Conjunction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Causation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Reversal or Contradiction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Time Sequence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Conditionality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1370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of, or,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that, so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but, or, although, however, nevertheless, even though, yet, regardless of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then, now, next, finally, as soon as, before, since, until, whenever, while, when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either–or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if–then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since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24" name="Text Box 43"/>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41</a:t>
            </a:r>
          </a:p>
        </p:txBody>
      </p:sp>
    </p:spTree>
  </p:cSld>
  <p:clrMapOvr>
    <a:masterClrMapping/>
  </p:clrMapOvr>
  <p:transition>
    <p:wheel/>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smtClean="0"/>
              <a:t>Compound Sentences</a:t>
            </a:r>
          </a:p>
        </p:txBody>
      </p:sp>
      <p:sp>
        <p:nvSpPr>
          <p:cNvPr id="103427" name="Rectangle 3"/>
          <p:cNvSpPr>
            <a:spLocks noGrp="1" noChangeArrowheads="1"/>
          </p:cNvSpPr>
          <p:nvPr>
            <p:ph type="body" sz="half" idx="1"/>
          </p:nvPr>
        </p:nvSpPr>
        <p:spPr>
          <a:xfrm>
            <a:off x="214313" y="814388"/>
            <a:ext cx="8524875" cy="4997450"/>
          </a:xfrm>
        </p:spPr>
        <p:txBody>
          <a:bodyPr/>
          <a:lstStyle/>
          <a:p>
            <a:pPr eaLnBrk="1" hangingPunct="1">
              <a:buFontTx/>
              <a:buNone/>
            </a:pPr>
            <a:endParaRPr lang="en-US" sz="2800" b="1" smtClean="0"/>
          </a:p>
          <a:p>
            <a:pPr eaLnBrk="1" hangingPunct="1"/>
            <a:r>
              <a:rPr lang="en-US" sz="2400" smtClean="0"/>
              <a:t>Easier compound sentence</a:t>
            </a:r>
            <a:r>
              <a:rPr lang="en-US" sz="2400" b="1" smtClean="0"/>
              <a:t>:</a:t>
            </a:r>
          </a:p>
          <a:p>
            <a:pPr eaLnBrk="1" hangingPunct="1">
              <a:buFontTx/>
              <a:buNone/>
            </a:pPr>
            <a:endParaRPr lang="en-US" sz="2400" b="1" smtClean="0"/>
          </a:p>
          <a:p>
            <a:pPr eaLnBrk="1" hangingPunct="1">
              <a:buFontTx/>
              <a:buNone/>
            </a:pPr>
            <a:r>
              <a:rPr lang="en-US" sz="2400" b="1" smtClean="0"/>
              <a:t>	Michaela wrote a strong college application essay </a:t>
            </a:r>
            <a:r>
              <a:rPr lang="en-US" sz="2400" b="1" u="sng" smtClean="0"/>
              <a:t>and</a:t>
            </a:r>
            <a:r>
              <a:rPr lang="en-US" sz="2400" b="1" smtClean="0"/>
              <a:t> many institutions offered her scholarships.</a:t>
            </a:r>
          </a:p>
          <a:p>
            <a:pPr eaLnBrk="1" hangingPunct="1">
              <a:buFontTx/>
              <a:buNone/>
            </a:pPr>
            <a:endParaRPr lang="en-US" sz="2400" b="1" smtClean="0"/>
          </a:p>
          <a:p>
            <a:pPr eaLnBrk="1" hangingPunct="1"/>
            <a:r>
              <a:rPr lang="en-US" sz="2400" smtClean="0"/>
              <a:t>More difficult compound sentence:</a:t>
            </a:r>
          </a:p>
          <a:p>
            <a:pPr eaLnBrk="1" hangingPunct="1">
              <a:buFontTx/>
              <a:buNone/>
            </a:pPr>
            <a:endParaRPr lang="en-US" sz="2400" smtClean="0"/>
          </a:p>
          <a:p>
            <a:pPr eaLnBrk="1" hangingPunct="1">
              <a:buFontTx/>
              <a:buNone/>
            </a:pPr>
            <a:r>
              <a:rPr lang="en-US" sz="2400" b="1" smtClean="0"/>
              <a:t>	</a:t>
            </a:r>
            <a:r>
              <a:rPr lang="en-US" sz="2400" b="1" u="sng" smtClean="0"/>
              <a:t>Either</a:t>
            </a:r>
            <a:r>
              <a:rPr lang="en-US" sz="2400" b="1" smtClean="0"/>
              <a:t> the show will be produced by the cast </a:t>
            </a:r>
            <a:r>
              <a:rPr lang="en-US" sz="2400" b="1" u="sng" smtClean="0"/>
              <a:t>or</a:t>
            </a:r>
            <a:r>
              <a:rPr lang="en-US" sz="2400" b="1" smtClean="0"/>
              <a:t> the community must provide financial support.</a:t>
            </a:r>
          </a:p>
        </p:txBody>
      </p:sp>
      <p:sp>
        <p:nvSpPr>
          <p:cNvPr id="103428" name="Text Box 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39</a:t>
            </a:r>
          </a:p>
        </p:txBody>
      </p:sp>
    </p:spTree>
  </p:cSld>
  <p:clrMapOvr>
    <a:masterClrMapping/>
  </p:clrMapOvr>
  <p:transition>
    <p:whee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76200" y="152400"/>
            <a:ext cx="7772400" cy="914400"/>
          </a:xfrm>
        </p:spPr>
        <p:txBody>
          <a:bodyPr/>
          <a:lstStyle/>
          <a:p>
            <a:pPr eaLnBrk="1" hangingPunct="1"/>
            <a:r>
              <a:rPr lang="en-US" dirty="0" smtClean="0"/>
              <a:t>Simple, Compound, and Complex Sentence Structures</a:t>
            </a:r>
          </a:p>
        </p:txBody>
      </p:sp>
      <p:sp>
        <p:nvSpPr>
          <p:cNvPr id="104451" name="Rectangle 3"/>
          <p:cNvSpPr>
            <a:spLocks noGrp="1" noChangeArrowheads="1"/>
          </p:cNvSpPr>
          <p:nvPr>
            <p:ph type="body" sz="half" idx="1"/>
          </p:nvPr>
        </p:nvSpPr>
        <p:spPr>
          <a:xfrm>
            <a:off x="990600" y="1828800"/>
            <a:ext cx="7067550" cy="1022350"/>
          </a:xfrm>
        </p:spPr>
        <p:txBody>
          <a:bodyPr/>
          <a:lstStyle/>
          <a:p>
            <a:pPr marL="0" indent="0" eaLnBrk="1" hangingPunct="1">
              <a:lnSpc>
                <a:spcPct val="90000"/>
              </a:lnSpc>
              <a:buFontTx/>
              <a:buNone/>
            </a:pPr>
            <a:r>
              <a:rPr lang="en-US" sz="2000" b="1" smtClean="0"/>
              <a:t>… dependent clause(s) is attached to an independent clause.</a:t>
            </a:r>
          </a:p>
          <a:p>
            <a:pPr marL="0" indent="0" algn="ctr" eaLnBrk="1" hangingPunct="1">
              <a:lnSpc>
                <a:spcPct val="90000"/>
              </a:lnSpc>
              <a:buFontTx/>
              <a:buNone/>
            </a:pPr>
            <a:r>
              <a:rPr lang="en-US" sz="1800" b="1" smtClean="0"/>
              <a:t>COMPLEX SENTENCES</a:t>
            </a:r>
          </a:p>
        </p:txBody>
      </p:sp>
      <p:graphicFrame>
        <p:nvGraphicFramePr>
          <p:cNvPr id="3400708" name="Group 4"/>
          <p:cNvGraphicFramePr>
            <a:graphicFrameLocks noGrp="1"/>
          </p:cNvGraphicFramePr>
          <p:nvPr>
            <p:ph sz="half" idx="2"/>
          </p:nvPr>
        </p:nvGraphicFramePr>
        <p:xfrm>
          <a:off x="381000" y="2590800"/>
          <a:ext cx="8281988" cy="3975735"/>
        </p:xfrm>
        <a:graphic>
          <a:graphicData uri="http://schemas.openxmlformats.org/drawingml/2006/table">
            <a:tbl>
              <a:tblPr/>
              <a:tblGrid>
                <a:gridCol w="4141788"/>
                <a:gridCol w="4140200"/>
              </a:tblGrid>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Subordinate clause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When I was home alone</a:t>
                      </a:r>
                      <a:r>
                        <a:rPr kumimoji="0" lang="en-US" sz="2000" b="0" i="0" u="none" strike="noStrike" cap="none" normalizeH="0" baseline="0" smtClean="0">
                          <a:ln>
                            <a:noFill/>
                          </a:ln>
                          <a:solidFill>
                            <a:srgbClr val="666699"/>
                          </a:solidFill>
                          <a:effectLst/>
                          <a:latin typeface="Arial" charset="0"/>
                        </a:rPr>
                        <a:t>, I locked all the doors to the house.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Participial phrase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Knowing that he was right all along,</a:t>
                      </a:r>
                      <a:r>
                        <a:rPr kumimoji="0" lang="en-US" sz="2000" b="0" i="0" u="none" strike="noStrike" cap="none" normalizeH="0" baseline="0" smtClean="0">
                          <a:ln>
                            <a:noFill/>
                          </a:ln>
                          <a:solidFill>
                            <a:srgbClr val="666699"/>
                          </a:solidFill>
                          <a:effectLst/>
                          <a:latin typeface="Arial" charset="0"/>
                        </a:rPr>
                        <a:t> the candidate stuck to his position.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Relative clause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 residents </a:t>
                      </a:r>
                      <a:r>
                        <a:rPr kumimoji="0" lang="en-US" sz="2000" b="0" i="0" u="sng" strike="noStrike" cap="none" normalizeH="0" baseline="0" smtClean="0">
                          <a:ln>
                            <a:noFill/>
                          </a:ln>
                          <a:solidFill>
                            <a:srgbClr val="666699"/>
                          </a:solidFill>
                          <a:effectLst/>
                          <a:latin typeface="Arial" charset="0"/>
                        </a:rPr>
                        <a:t>who welcomed new neighbors</a:t>
                      </a:r>
                      <a:r>
                        <a:rPr kumimoji="0" lang="en-US" sz="2000" b="0" i="0" u="none" strike="noStrike" cap="none" normalizeH="0" baseline="0" smtClean="0">
                          <a:ln>
                            <a:noFill/>
                          </a:ln>
                          <a:solidFill>
                            <a:srgbClr val="666699"/>
                          </a:solidFill>
                          <a:effectLst/>
                          <a:latin typeface="Arial" charset="0"/>
                        </a:rPr>
                        <a:t> were friendly.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Infinitive phrase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To feel as if one cannot keep up</a:t>
                      </a:r>
                      <a:r>
                        <a:rPr kumimoji="0" lang="en-US" sz="2000" b="0" i="0" u="none" strike="noStrike" cap="none" normalizeH="0" baseline="0" smtClean="0">
                          <a:ln>
                            <a:noFill/>
                          </a:ln>
                          <a:solidFill>
                            <a:srgbClr val="666699"/>
                          </a:solidFill>
                          <a:effectLst/>
                          <a:latin typeface="Arial" charset="0"/>
                        </a:rPr>
                        <a:t> produces anxiety.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Adjectives or participles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dirty="0" smtClean="0">
                          <a:ln>
                            <a:noFill/>
                          </a:ln>
                          <a:solidFill>
                            <a:srgbClr val="666699"/>
                          </a:solidFill>
                          <a:effectLst/>
                          <a:latin typeface="Arial" charset="0"/>
                        </a:rPr>
                        <a:t>Exhausted and bleeding</a:t>
                      </a:r>
                      <a:r>
                        <a:rPr kumimoji="0" lang="en-US" sz="2000" b="0" i="0" u="none" strike="noStrike" cap="none" normalizeH="0" baseline="0" dirty="0" smtClean="0">
                          <a:ln>
                            <a:noFill/>
                          </a:ln>
                          <a:solidFill>
                            <a:srgbClr val="666699"/>
                          </a:solidFill>
                          <a:effectLst/>
                          <a:latin typeface="Arial" charset="0"/>
                        </a:rPr>
                        <a:t>, the soldier pleaded for help.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4472" name="Text Box 2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dirty="0" smtClean="0"/>
              <a:t>Writing Next </a:t>
            </a:r>
          </a:p>
        </p:txBody>
      </p:sp>
      <p:sp>
        <p:nvSpPr>
          <p:cNvPr id="3075" name="Rectangle 3"/>
          <p:cNvSpPr>
            <a:spLocks noGrp="1" noChangeArrowheads="1"/>
          </p:cNvSpPr>
          <p:nvPr>
            <p:ph type="body" idx="1"/>
          </p:nvPr>
        </p:nvSpPr>
        <p:spPr>
          <a:xfrm>
            <a:off x="457200" y="1981200"/>
            <a:ext cx="8229600" cy="4525963"/>
          </a:xfrm>
        </p:spPr>
        <p:txBody>
          <a:bodyPr/>
          <a:lstStyle/>
          <a:p>
            <a:pPr marL="533400" indent="-533400" eaLnBrk="1" hangingPunct="1">
              <a:lnSpc>
                <a:spcPct val="80000"/>
              </a:lnSpc>
            </a:pPr>
            <a:r>
              <a:rPr lang="en-US" sz="2400" b="1" dirty="0" smtClean="0"/>
              <a:t>Summarization</a:t>
            </a:r>
            <a:r>
              <a:rPr lang="en-US" sz="2400" dirty="0" smtClean="0"/>
              <a:t>, which involves explicitly and systematically teaching students how to summarize texts  ES 0.82</a:t>
            </a:r>
          </a:p>
          <a:p>
            <a:pPr marL="533400" indent="-533400" eaLnBrk="1" hangingPunct="1">
              <a:lnSpc>
                <a:spcPct val="80000"/>
              </a:lnSpc>
            </a:pPr>
            <a:r>
              <a:rPr lang="en-US" sz="2400" b="1" dirty="0" smtClean="0"/>
              <a:t>Collaborative Writing</a:t>
            </a:r>
            <a:r>
              <a:rPr lang="en-US" sz="2400" dirty="0" smtClean="0"/>
              <a:t>, which uses instructional arrangements in which adolescents work together to plan, draft, revise, and edit their compositions  ES 0.75</a:t>
            </a:r>
          </a:p>
          <a:p>
            <a:pPr marL="533400" indent="-533400" eaLnBrk="1" hangingPunct="1">
              <a:lnSpc>
                <a:spcPct val="80000"/>
              </a:lnSpc>
            </a:pPr>
            <a:r>
              <a:rPr lang="en-US" sz="2400" b="1" dirty="0" smtClean="0"/>
              <a:t>Specific Product Goals</a:t>
            </a:r>
            <a:r>
              <a:rPr lang="en-US" sz="2400" dirty="0" smtClean="0"/>
              <a:t>, which assigns students specific, reachable goals for the writing they are to complete  </a:t>
            </a:r>
          </a:p>
          <a:p>
            <a:pPr marL="533400" indent="-533400" eaLnBrk="1" hangingPunct="1">
              <a:lnSpc>
                <a:spcPct val="80000"/>
              </a:lnSpc>
              <a:buFontTx/>
              <a:buNone/>
            </a:pPr>
            <a:r>
              <a:rPr lang="en-US" sz="2400" dirty="0" smtClean="0"/>
              <a:t>	ES 0.70</a:t>
            </a:r>
          </a:p>
          <a:p>
            <a:pPr marL="533400" indent="-533400" eaLnBrk="1" hangingPunct="1">
              <a:lnSpc>
                <a:spcPct val="80000"/>
              </a:lnSpc>
            </a:pPr>
            <a:r>
              <a:rPr lang="en-US" sz="2400" b="1" dirty="0" smtClean="0"/>
              <a:t>Word Processing</a:t>
            </a:r>
            <a:r>
              <a:rPr lang="en-US" sz="2400" dirty="0" smtClean="0"/>
              <a:t>, which uses computers and word processors as instructional supports for writing assignments  ES 0.55</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Question Words</a:t>
            </a:r>
          </a:p>
        </p:txBody>
      </p:sp>
      <p:graphicFrame>
        <p:nvGraphicFramePr>
          <p:cNvPr id="3638339" name="Group 67"/>
          <p:cNvGraphicFramePr>
            <a:graphicFrameLocks noGrp="1"/>
          </p:cNvGraphicFramePr>
          <p:nvPr>
            <p:ph sz="half" idx="2"/>
          </p:nvPr>
        </p:nvGraphicFramePr>
        <p:xfrm>
          <a:off x="490538" y="1368425"/>
          <a:ext cx="8043862" cy="4753611"/>
        </p:xfrm>
        <a:graphic>
          <a:graphicData uri="http://schemas.openxmlformats.org/drawingml/2006/table">
            <a:tbl>
              <a:tblPr/>
              <a:tblGrid>
                <a:gridCol w="4114800"/>
                <a:gridCol w="3929062"/>
              </a:tblGrid>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How words express meaning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What questions can be asked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5937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person, place, thing (noun)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or who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substitutes for a noun (pronoun)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or who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action word (verb)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is doing what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describing word (adjective)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kind, how many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how an action is done (adverb)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in what way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4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relationship of a substantive word to a verb, adjective, or noun (preposition)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How, when, where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joins dependent and independent clauses (conjunction)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why, wherefore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5504" name="Text Box 66"/>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42</a:t>
            </a:r>
          </a:p>
        </p:txBody>
      </p:sp>
    </p:spTree>
  </p:cSld>
  <p:clrMapOvr>
    <a:masterClrMapping/>
  </p:clrMapOvr>
  <p:transition>
    <p:wheel/>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body" idx="1"/>
          </p:nvPr>
        </p:nvSpPr>
        <p:spPr>
          <a:xfrm>
            <a:off x="822325" y="1116013"/>
            <a:ext cx="7459663" cy="4525962"/>
          </a:xfrm>
        </p:spPr>
        <p:txBody>
          <a:bodyPr/>
          <a:lstStyle/>
          <a:p>
            <a:pPr marL="231775" indent="-231775" eaLnBrk="1" hangingPunct="1">
              <a:buFontTx/>
              <a:buNone/>
            </a:pPr>
            <a:endParaRPr lang="en-US" smtClean="0"/>
          </a:p>
          <a:p>
            <a:pPr marL="231775" indent="-231775" eaLnBrk="1" hangingPunct="1"/>
            <a:r>
              <a:rPr lang="en-US" sz="2400" smtClean="0"/>
              <a:t>Take three index cards on your table.</a:t>
            </a:r>
          </a:p>
          <a:p>
            <a:pPr marL="231775" indent="-231775" eaLnBrk="1" hangingPunct="1">
              <a:buFontTx/>
              <a:buNone/>
            </a:pPr>
            <a:endParaRPr lang="en-US" sz="2400" smtClean="0"/>
          </a:p>
          <a:p>
            <a:pPr lvl="1" eaLnBrk="1" hangingPunct="1"/>
            <a:r>
              <a:rPr lang="en-US" smtClean="0"/>
              <a:t>Label one </a:t>
            </a:r>
            <a:r>
              <a:rPr lang="en-US" b="1" smtClean="0"/>
              <a:t>Simple</a:t>
            </a:r>
          </a:p>
          <a:p>
            <a:pPr lvl="1" eaLnBrk="1" hangingPunct="1"/>
            <a:r>
              <a:rPr lang="en-US" smtClean="0"/>
              <a:t>Label one </a:t>
            </a:r>
            <a:r>
              <a:rPr lang="en-US" b="1" smtClean="0"/>
              <a:t>Compound</a:t>
            </a:r>
          </a:p>
          <a:p>
            <a:pPr lvl="1" eaLnBrk="1" hangingPunct="1"/>
            <a:r>
              <a:rPr lang="en-US" smtClean="0"/>
              <a:t>Label one </a:t>
            </a:r>
            <a:r>
              <a:rPr lang="en-US" b="1" smtClean="0"/>
              <a:t>Complex</a:t>
            </a:r>
          </a:p>
          <a:p>
            <a:pPr marL="231775" indent="-231775" eaLnBrk="1" hangingPunct="1">
              <a:buFontTx/>
              <a:buNone/>
            </a:pPr>
            <a:endParaRPr lang="en-US" sz="2400" smtClean="0"/>
          </a:p>
          <a:p>
            <a:pPr marL="231775" indent="-231775" eaLnBrk="1" hangingPunct="1"/>
            <a:r>
              <a:rPr lang="en-US" sz="2400" smtClean="0"/>
              <a:t>Hold up the appropriate card for the type of sentence I read to you from the following slide.</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dirty="0" smtClean="0"/>
              <a:t>Types of Sentences</a:t>
            </a:r>
          </a:p>
        </p:txBody>
      </p:sp>
      <p:sp>
        <p:nvSpPr>
          <p:cNvPr id="3410947" name="Rectangle 3"/>
          <p:cNvSpPr>
            <a:spLocks noGrp="1" noChangeArrowheads="1"/>
          </p:cNvSpPr>
          <p:nvPr>
            <p:ph type="body" idx="1"/>
          </p:nvPr>
        </p:nvSpPr>
        <p:spPr>
          <a:xfrm>
            <a:off x="203200" y="1554163"/>
            <a:ext cx="8643938" cy="409575"/>
          </a:xfrm>
        </p:spPr>
        <p:txBody>
          <a:bodyPr/>
          <a:lstStyle/>
          <a:p>
            <a:pPr eaLnBrk="1" hangingPunct="1">
              <a:lnSpc>
                <a:spcPct val="80000"/>
              </a:lnSpc>
              <a:buFontTx/>
              <a:buNone/>
            </a:pPr>
            <a:r>
              <a:rPr lang="en-US" sz="2000" smtClean="0"/>
              <a:t>Each morning, cows are released into the field. </a:t>
            </a:r>
          </a:p>
        </p:txBody>
      </p:sp>
      <p:sp>
        <p:nvSpPr>
          <p:cNvPr id="3410949" name="Text Box 5"/>
          <p:cNvSpPr txBox="1">
            <a:spLocks noChangeArrowheads="1"/>
          </p:cNvSpPr>
          <p:nvPr/>
        </p:nvSpPr>
        <p:spPr bwMode="auto">
          <a:xfrm>
            <a:off x="203200" y="1828800"/>
            <a:ext cx="8763000" cy="396875"/>
          </a:xfrm>
          <a:prstGeom prst="rect">
            <a:avLst/>
          </a:prstGeom>
          <a:noFill/>
          <a:ln w="9525">
            <a:noFill/>
            <a:miter lim="800000"/>
            <a:headEnd/>
            <a:tailEnd/>
          </a:ln>
        </p:spPr>
        <p:txBody>
          <a:bodyPr>
            <a:spAutoFit/>
          </a:bodyPr>
          <a:lstStyle/>
          <a:p>
            <a:pPr algn="ctr"/>
            <a:r>
              <a:rPr lang="en-US" sz="2000" dirty="0">
                <a:solidFill>
                  <a:srgbClr val="666699"/>
                </a:solidFill>
                <a:cs typeface="Times New Roman" pitchFamily="18" charset="0"/>
              </a:rPr>
              <a:t>Simple</a:t>
            </a:r>
            <a:r>
              <a:rPr lang="en-US" sz="2000" dirty="0">
                <a:solidFill>
                  <a:srgbClr val="666699"/>
                </a:solidFill>
              </a:rPr>
              <a:t> </a:t>
            </a:r>
          </a:p>
        </p:txBody>
      </p:sp>
      <p:sp>
        <p:nvSpPr>
          <p:cNvPr id="3410950" name="Text Box 6"/>
          <p:cNvSpPr txBox="1">
            <a:spLocks noChangeArrowheads="1"/>
          </p:cNvSpPr>
          <p:nvPr/>
        </p:nvSpPr>
        <p:spPr bwMode="auto">
          <a:xfrm>
            <a:off x="203200" y="2398713"/>
            <a:ext cx="8763000" cy="3968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They know it’s important to rest because tomorrow will be another day. </a:t>
            </a:r>
          </a:p>
        </p:txBody>
      </p:sp>
      <p:sp>
        <p:nvSpPr>
          <p:cNvPr id="3410951" name="Text Box 7"/>
          <p:cNvSpPr txBox="1">
            <a:spLocks noChangeArrowheads="1"/>
          </p:cNvSpPr>
          <p:nvPr/>
        </p:nvSpPr>
        <p:spPr bwMode="auto">
          <a:xfrm>
            <a:off x="203200" y="2543175"/>
            <a:ext cx="8734425" cy="579438"/>
          </a:xfrm>
          <a:prstGeom prst="rect">
            <a:avLst/>
          </a:prstGeom>
          <a:noFill/>
          <a:ln w="9525">
            <a:noFill/>
            <a:miter lim="800000"/>
            <a:headEnd/>
            <a:tailEnd/>
          </a:ln>
        </p:spPr>
        <p:txBody>
          <a:bodyPr>
            <a:spAutoFit/>
          </a:bodyPr>
          <a:lstStyle/>
          <a:p>
            <a:pPr algn="ctr"/>
            <a:r>
              <a:rPr lang="en-US" sz="2000" dirty="0">
                <a:solidFill>
                  <a:srgbClr val="666699"/>
                </a:solidFill>
                <a:cs typeface="Times New Roman" pitchFamily="18" charset="0"/>
              </a:rPr>
              <a:t>Compound</a:t>
            </a:r>
            <a:r>
              <a:rPr lang="en-US" sz="3200" dirty="0">
                <a:solidFill>
                  <a:srgbClr val="666699"/>
                </a:solidFill>
              </a:rPr>
              <a:t> </a:t>
            </a:r>
          </a:p>
        </p:txBody>
      </p:sp>
      <p:sp>
        <p:nvSpPr>
          <p:cNvPr id="3410952" name="Text Box 8"/>
          <p:cNvSpPr txBox="1">
            <a:spLocks noChangeArrowheads="1"/>
          </p:cNvSpPr>
          <p:nvPr/>
        </p:nvSpPr>
        <p:spPr bwMode="auto">
          <a:xfrm>
            <a:off x="203200" y="2816225"/>
            <a:ext cx="9144000" cy="579438"/>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As she rode her bicycle down the street, Mrs. Brown was chased by a terrier.</a:t>
            </a:r>
            <a:r>
              <a:rPr lang="en-US" sz="3200">
                <a:solidFill>
                  <a:srgbClr val="666699"/>
                </a:solidFill>
                <a:cs typeface="Times New Roman" pitchFamily="18" charset="0"/>
              </a:rPr>
              <a:t> </a:t>
            </a:r>
          </a:p>
        </p:txBody>
      </p:sp>
      <p:sp>
        <p:nvSpPr>
          <p:cNvPr id="3410953" name="Text Box 9"/>
          <p:cNvSpPr txBox="1">
            <a:spLocks noChangeArrowheads="1"/>
          </p:cNvSpPr>
          <p:nvPr/>
        </p:nvSpPr>
        <p:spPr bwMode="auto">
          <a:xfrm>
            <a:off x="203200" y="3403600"/>
            <a:ext cx="8763000" cy="579438"/>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Complex</a:t>
            </a:r>
            <a:r>
              <a:rPr lang="en-US" sz="3200">
                <a:solidFill>
                  <a:srgbClr val="666699"/>
                </a:solidFill>
              </a:rPr>
              <a:t> </a:t>
            </a:r>
          </a:p>
        </p:txBody>
      </p:sp>
      <p:sp>
        <p:nvSpPr>
          <p:cNvPr id="3410954" name="Text Box 10"/>
          <p:cNvSpPr txBox="1">
            <a:spLocks noChangeArrowheads="1"/>
          </p:cNvSpPr>
          <p:nvPr/>
        </p:nvSpPr>
        <p:spPr bwMode="auto">
          <a:xfrm>
            <a:off x="203200" y="3937000"/>
            <a:ext cx="8763000" cy="579438"/>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Hippos can close their mouths and hold their breath for about ten minutes.</a:t>
            </a:r>
            <a:r>
              <a:rPr lang="en-US" sz="3200">
                <a:solidFill>
                  <a:srgbClr val="666699"/>
                </a:solidFill>
                <a:cs typeface="Times New Roman" pitchFamily="18" charset="0"/>
              </a:rPr>
              <a:t> </a:t>
            </a:r>
          </a:p>
        </p:txBody>
      </p:sp>
      <p:sp>
        <p:nvSpPr>
          <p:cNvPr id="3410955" name="Text Box 11"/>
          <p:cNvSpPr txBox="1">
            <a:spLocks noChangeArrowheads="1"/>
          </p:cNvSpPr>
          <p:nvPr/>
        </p:nvSpPr>
        <p:spPr bwMode="auto">
          <a:xfrm>
            <a:off x="203200" y="4430713"/>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Simple</a:t>
            </a:r>
            <a:r>
              <a:rPr lang="en-US" sz="2000">
                <a:solidFill>
                  <a:srgbClr val="666699"/>
                </a:solidFill>
              </a:rPr>
              <a:t> </a:t>
            </a:r>
          </a:p>
        </p:txBody>
      </p:sp>
      <p:sp>
        <p:nvSpPr>
          <p:cNvPr id="3410956" name="Text Box 12"/>
          <p:cNvSpPr txBox="1">
            <a:spLocks noChangeArrowheads="1"/>
          </p:cNvSpPr>
          <p:nvPr/>
        </p:nvSpPr>
        <p:spPr bwMode="auto">
          <a:xfrm>
            <a:off x="203200" y="4883150"/>
            <a:ext cx="8763000" cy="3968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In deep water, they like to sink to the bottom. </a:t>
            </a:r>
          </a:p>
        </p:txBody>
      </p:sp>
      <p:sp>
        <p:nvSpPr>
          <p:cNvPr id="3410957" name="Text Box 13"/>
          <p:cNvSpPr txBox="1">
            <a:spLocks noChangeArrowheads="1"/>
          </p:cNvSpPr>
          <p:nvPr/>
        </p:nvSpPr>
        <p:spPr bwMode="auto">
          <a:xfrm>
            <a:off x="203200" y="5264150"/>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Simple</a:t>
            </a:r>
            <a:r>
              <a:rPr lang="en-US" sz="2000">
                <a:solidFill>
                  <a:srgbClr val="666699"/>
                </a:solidFill>
              </a:rPr>
              <a:t> </a:t>
            </a:r>
          </a:p>
        </p:txBody>
      </p:sp>
      <p:sp>
        <p:nvSpPr>
          <p:cNvPr id="3410958" name="Text Box 14"/>
          <p:cNvSpPr txBox="1">
            <a:spLocks noChangeArrowheads="1"/>
          </p:cNvSpPr>
          <p:nvPr/>
        </p:nvSpPr>
        <p:spPr bwMode="auto">
          <a:xfrm>
            <a:off x="203200" y="5729288"/>
            <a:ext cx="8763000" cy="7016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That way, a hippo can still breathe, see, and hear when most of its head is hidden under the water. </a:t>
            </a:r>
          </a:p>
        </p:txBody>
      </p:sp>
      <p:sp>
        <p:nvSpPr>
          <p:cNvPr id="3410959" name="Text Box 15"/>
          <p:cNvSpPr txBox="1">
            <a:spLocks noChangeArrowheads="1"/>
          </p:cNvSpPr>
          <p:nvPr/>
        </p:nvSpPr>
        <p:spPr bwMode="auto">
          <a:xfrm>
            <a:off x="203200" y="6232525"/>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Complex</a:t>
            </a:r>
            <a:r>
              <a:rPr lang="en-US" sz="2000">
                <a:solidFill>
                  <a:srgbClr val="666699"/>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10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109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109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109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109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109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109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1095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109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109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1095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4109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947" grpId="0" build="p" autoUpdateAnimBg="0"/>
      <p:bldP spid="3410949" grpId="0" autoUpdateAnimBg="0"/>
      <p:bldP spid="3410950" grpId="0" autoUpdateAnimBg="0"/>
      <p:bldP spid="3410951" grpId="0" autoUpdateAnimBg="0"/>
      <p:bldP spid="3410952" grpId="0" autoUpdateAnimBg="0"/>
      <p:bldP spid="3410953" grpId="0" autoUpdateAnimBg="0"/>
      <p:bldP spid="3410954" grpId="0" autoUpdateAnimBg="0"/>
      <p:bldP spid="3410955" grpId="0" autoUpdateAnimBg="0"/>
      <p:bldP spid="3410956" grpId="0" autoUpdateAnimBg="0"/>
      <p:bldP spid="3410957" grpId="0" autoUpdateAnimBg="0"/>
      <p:bldP spid="3410958" grpId="0" autoUpdateAnimBg="0"/>
      <p:bldP spid="3410959"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Sentence Completion</a:t>
            </a:r>
          </a:p>
        </p:txBody>
      </p:sp>
      <p:sp>
        <p:nvSpPr>
          <p:cNvPr id="108547" name="Rectangle 3"/>
          <p:cNvSpPr>
            <a:spLocks noGrp="1" noChangeArrowheads="1"/>
          </p:cNvSpPr>
          <p:nvPr>
            <p:ph type="body" idx="1"/>
          </p:nvPr>
        </p:nvSpPr>
        <p:spPr>
          <a:xfrm>
            <a:off x="647700" y="2895600"/>
            <a:ext cx="8496300" cy="3581400"/>
          </a:xfrm>
        </p:spPr>
        <p:txBody>
          <a:bodyPr/>
          <a:lstStyle/>
          <a:p>
            <a:pPr marL="465138" indent="-465138" eaLnBrk="1" hangingPunct="1"/>
            <a:r>
              <a:rPr lang="en-US" sz="2400" dirty="0" smtClean="0"/>
              <a:t>Burt, the giant troll,  _________________.</a:t>
            </a:r>
          </a:p>
          <a:p>
            <a:pPr marL="465138" indent="-465138" eaLnBrk="1" hangingPunct="1"/>
            <a:endParaRPr lang="en-US" sz="2400" dirty="0" smtClean="0"/>
          </a:p>
          <a:p>
            <a:pPr marL="465138" indent="-465138" eaLnBrk="1" hangingPunct="1"/>
            <a:r>
              <a:rPr lang="el-GR" sz="2400" dirty="0" smtClean="0">
                <a:cs typeface="Arial" pitchFamily="34" charset="0"/>
              </a:rPr>
              <a:t>Δ </a:t>
            </a:r>
            <a:r>
              <a:rPr lang="en-US" sz="2400" dirty="0" smtClean="0"/>
              <a:t>____________________    buried the worms.</a:t>
            </a:r>
          </a:p>
          <a:p>
            <a:pPr marL="465138" indent="-465138" eaLnBrk="1" hangingPunct="1"/>
            <a:endParaRPr lang="en-US" sz="2400" dirty="0" smtClean="0"/>
          </a:p>
          <a:p>
            <a:pPr marL="465138" indent="-465138" eaLnBrk="1" hangingPunct="1"/>
            <a:r>
              <a:rPr lang="en-US" sz="2400" dirty="0" smtClean="0"/>
              <a:t>The mountain climber, arms outstretched, ________.</a:t>
            </a:r>
          </a:p>
          <a:p>
            <a:pPr marL="465138" indent="-465138" eaLnBrk="1" hangingPunct="1"/>
            <a:endParaRPr lang="en-US" sz="2400" dirty="0" smtClean="0"/>
          </a:p>
          <a:p>
            <a:pPr marL="465138" indent="-465138" eaLnBrk="1" hangingPunct="1"/>
            <a:r>
              <a:rPr lang="el-GR" sz="2400" dirty="0" smtClean="0">
                <a:cs typeface="Arial" pitchFamily="34" charset="0"/>
              </a:rPr>
              <a:t>Δ</a:t>
            </a:r>
            <a:r>
              <a:rPr lang="en-US" sz="2400" dirty="0" smtClean="0"/>
              <a:t> _____________  flew over the hayfields.</a:t>
            </a:r>
          </a:p>
        </p:txBody>
      </p:sp>
      <p:sp>
        <p:nvSpPr>
          <p:cNvPr id="108548" name="Text Box 4"/>
          <p:cNvSpPr txBox="1">
            <a:spLocks noChangeArrowheads="1"/>
          </p:cNvSpPr>
          <p:nvPr/>
        </p:nvSpPr>
        <p:spPr bwMode="auto">
          <a:xfrm>
            <a:off x="896938" y="1577975"/>
            <a:ext cx="2292350" cy="1004888"/>
          </a:xfrm>
          <a:prstGeom prst="rect">
            <a:avLst/>
          </a:prstGeom>
          <a:noFill/>
          <a:ln w="9525">
            <a:noFill/>
            <a:miter lim="800000"/>
            <a:headEnd/>
            <a:tailEnd/>
          </a:ln>
        </p:spPr>
        <p:txBody>
          <a:bodyPr>
            <a:spAutoFit/>
          </a:bodyPr>
          <a:lstStyle/>
          <a:p>
            <a:pPr algn="ctr"/>
            <a:r>
              <a:rPr lang="en-US" sz="2400" i="1">
                <a:solidFill>
                  <a:srgbClr val="000000"/>
                </a:solidFill>
              </a:rPr>
              <a:t>Who or What</a:t>
            </a:r>
            <a:r>
              <a:rPr lang="en-US" sz="2400">
                <a:solidFill>
                  <a:srgbClr val="000000"/>
                </a:solidFill>
              </a:rPr>
              <a:t> </a:t>
            </a:r>
          </a:p>
          <a:p>
            <a:pPr algn="ctr"/>
            <a:r>
              <a:rPr lang="en-US" sz="2400">
                <a:solidFill>
                  <a:srgbClr val="000000"/>
                </a:solidFill>
              </a:rPr>
              <a:t>Subject</a:t>
            </a:r>
          </a:p>
        </p:txBody>
      </p:sp>
      <p:sp>
        <p:nvSpPr>
          <p:cNvPr id="108549" name="Text Box 5"/>
          <p:cNvSpPr txBox="1">
            <a:spLocks noChangeArrowheads="1"/>
          </p:cNvSpPr>
          <p:nvPr/>
        </p:nvSpPr>
        <p:spPr bwMode="auto">
          <a:xfrm>
            <a:off x="5602288" y="1577975"/>
            <a:ext cx="2405062" cy="1004888"/>
          </a:xfrm>
          <a:prstGeom prst="rect">
            <a:avLst/>
          </a:prstGeom>
          <a:noFill/>
          <a:ln w="9525">
            <a:noFill/>
            <a:miter lim="800000"/>
            <a:headEnd/>
            <a:tailEnd/>
          </a:ln>
        </p:spPr>
        <p:txBody>
          <a:bodyPr>
            <a:spAutoFit/>
          </a:bodyPr>
          <a:lstStyle/>
          <a:p>
            <a:pPr algn="ctr"/>
            <a:r>
              <a:rPr lang="en-US" sz="2400" i="1">
                <a:solidFill>
                  <a:srgbClr val="000000"/>
                </a:solidFill>
              </a:rPr>
              <a:t>Is/Was Doing?</a:t>
            </a:r>
          </a:p>
          <a:p>
            <a:pPr algn="ctr"/>
            <a:r>
              <a:rPr lang="en-US" sz="2400">
                <a:solidFill>
                  <a:srgbClr val="000000"/>
                </a:solidFill>
              </a:rPr>
              <a:t>Predicate</a:t>
            </a:r>
          </a:p>
        </p:txBody>
      </p:sp>
      <p:sp>
        <p:nvSpPr>
          <p:cNvPr id="108550" name="Line 6"/>
          <p:cNvSpPr>
            <a:spLocks noChangeShapeType="1"/>
          </p:cNvSpPr>
          <p:nvPr/>
        </p:nvSpPr>
        <p:spPr bwMode="auto">
          <a:xfrm>
            <a:off x="3830638" y="2035175"/>
            <a:ext cx="1143000" cy="0"/>
          </a:xfrm>
          <a:prstGeom prst="line">
            <a:avLst/>
          </a:prstGeom>
          <a:noFill/>
          <a:ln w="38100">
            <a:solidFill>
              <a:srgbClr val="2C0058"/>
            </a:solidFill>
            <a:miter lim="800000"/>
            <a:headEnd/>
            <a:tailEnd type="triangle" w="med" len="med"/>
          </a:ln>
        </p:spPr>
        <p:txBody>
          <a:bodyPr wrap="none"/>
          <a:lstStyle/>
          <a:p>
            <a:endParaRPr lang="en-US"/>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28600" y="685800"/>
            <a:ext cx="7086600" cy="630238"/>
          </a:xfrm>
        </p:spPr>
        <p:txBody>
          <a:bodyPr/>
          <a:lstStyle/>
          <a:p>
            <a:pPr eaLnBrk="1" hangingPunct="1"/>
            <a:r>
              <a:rPr lang="en-US" smtClean="0"/>
              <a:t>Code the Sentences</a:t>
            </a:r>
          </a:p>
        </p:txBody>
      </p:sp>
      <p:sp>
        <p:nvSpPr>
          <p:cNvPr id="3419139" name="Rectangle 3"/>
          <p:cNvSpPr>
            <a:spLocks noGrp="1" noChangeArrowheads="1"/>
          </p:cNvSpPr>
          <p:nvPr>
            <p:ph type="body" idx="1"/>
          </p:nvPr>
        </p:nvSpPr>
        <p:spPr>
          <a:xfrm>
            <a:off x="762000" y="1670050"/>
            <a:ext cx="8077200" cy="4800600"/>
          </a:xfrm>
        </p:spPr>
        <p:txBody>
          <a:bodyPr/>
          <a:lstStyle/>
          <a:p>
            <a:pPr eaLnBrk="1" hangingPunct="1">
              <a:buFontTx/>
              <a:buNone/>
            </a:pPr>
            <a:r>
              <a:rPr lang="en-US" sz="2400" dirty="0" smtClean="0"/>
              <a:t>The first restaurant served big fat rich crab cakes.</a:t>
            </a:r>
          </a:p>
          <a:p>
            <a:pPr eaLnBrk="1" hangingPunct="1">
              <a:buFontTx/>
              <a:buNone/>
            </a:pPr>
            <a:r>
              <a:rPr lang="en-US" sz="2400" dirty="0" smtClean="0"/>
              <a:t>(Find the complete subject and underline it once.)</a:t>
            </a:r>
          </a:p>
          <a:p>
            <a:pPr eaLnBrk="1" hangingPunct="1">
              <a:buFontTx/>
              <a:buNone/>
            </a:pPr>
            <a:r>
              <a:rPr lang="en-US" sz="2400" u="sng" dirty="0" smtClean="0"/>
              <a:t>The first restaurant</a:t>
            </a:r>
            <a:r>
              <a:rPr lang="en-US" sz="2400" dirty="0" smtClean="0"/>
              <a:t> served big fat rich crab cakes. </a:t>
            </a:r>
          </a:p>
          <a:p>
            <a:pPr eaLnBrk="1" hangingPunct="1">
              <a:buFontTx/>
              <a:buNone/>
            </a:pPr>
            <a:r>
              <a:rPr lang="en-US" sz="2400" dirty="0" smtClean="0"/>
              <a:t>(Box the subject.)</a:t>
            </a:r>
          </a:p>
          <a:p>
            <a:pPr eaLnBrk="1" hangingPunct="1">
              <a:buFontTx/>
              <a:buNone/>
            </a:pPr>
            <a:r>
              <a:rPr lang="en-US" sz="2400" u="sng" dirty="0" smtClean="0"/>
              <a:t>The first restaurant</a:t>
            </a:r>
            <a:r>
              <a:rPr lang="en-US" sz="2400" dirty="0" smtClean="0"/>
              <a:t> served big fat rich crab cakes.</a:t>
            </a:r>
          </a:p>
          <a:p>
            <a:pPr eaLnBrk="1" hangingPunct="1">
              <a:buFontTx/>
              <a:buNone/>
            </a:pPr>
            <a:r>
              <a:rPr lang="en-US" sz="2400" dirty="0" smtClean="0"/>
              <a:t>(Find the predicate and underline it twice.)</a:t>
            </a:r>
          </a:p>
          <a:p>
            <a:pPr eaLnBrk="1" hangingPunct="1">
              <a:buFontTx/>
              <a:buNone/>
            </a:pPr>
            <a:r>
              <a:rPr lang="en-US" sz="2400" u="sng" dirty="0" smtClean="0"/>
              <a:t>The first restaurant</a:t>
            </a:r>
            <a:r>
              <a:rPr lang="en-US" sz="2400" dirty="0" smtClean="0"/>
              <a:t> </a:t>
            </a:r>
            <a:r>
              <a:rPr lang="en-US" sz="2400" u="sng" dirty="0" smtClean="0"/>
              <a:t>served big fat rich crab cakes</a:t>
            </a:r>
            <a:r>
              <a:rPr lang="en-US" sz="2400" dirty="0" smtClean="0"/>
              <a:t>.</a:t>
            </a:r>
          </a:p>
          <a:p>
            <a:pPr eaLnBrk="1" hangingPunct="1">
              <a:buFontTx/>
              <a:buNone/>
            </a:pPr>
            <a:r>
              <a:rPr lang="en-US" sz="2400" dirty="0" smtClean="0"/>
              <a:t>(Put a wavy line under the main verb.)</a:t>
            </a:r>
          </a:p>
          <a:p>
            <a:pPr eaLnBrk="1" hangingPunct="1">
              <a:buFontTx/>
              <a:buNone/>
            </a:pPr>
            <a:r>
              <a:rPr lang="en-US" sz="2400" u="sng" dirty="0" smtClean="0"/>
              <a:t>The first restaurant</a:t>
            </a:r>
            <a:r>
              <a:rPr lang="en-US" sz="2400" dirty="0" smtClean="0"/>
              <a:t> </a:t>
            </a:r>
            <a:r>
              <a:rPr lang="en-US" sz="2400" u="sng" dirty="0" smtClean="0"/>
              <a:t>served big fat rich crab cakes</a:t>
            </a:r>
            <a:r>
              <a:rPr lang="en-US" sz="2400" dirty="0" smtClean="0"/>
              <a:t>.</a:t>
            </a:r>
          </a:p>
        </p:txBody>
      </p:sp>
      <p:sp>
        <p:nvSpPr>
          <p:cNvPr id="3419140" name="Rectangle 4"/>
          <p:cNvSpPr>
            <a:spLocks noChangeArrowheads="1"/>
          </p:cNvSpPr>
          <p:nvPr/>
        </p:nvSpPr>
        <p:spPr bwMode="auto">
          <a:xfrm>
            <a:off x="1905000" y="3657600"/>
            <a:ext cx="1430338" cy="293688"/>
          </a:xfrm>
          <a:prstGeom prst="rect">
            <a:avLst/>
          </a:prstGeom>
          <a:noFill/>
          <a:ln w="19050">
            <a:solidFill>
              <a:srgbClr val="2C0058"/>
            </a:solidFill>
            <a:miter lim="800000"/>
            <a:headEnd/>
            <a:tailEnd/>
          </a:ln>
        </p:spPr>
        <p:txBody>
          <a:bodyPr wrap="none" anchor="ctr"/>
          <a:lstStyle/>
          <a:p>
            <a:endParaRPr lang="en-US"/>
          </a:p>
        </p:txBody>
      </p:sp>
      <p:sp>
        <p:nvSpPr>
          <p:cNvPr id="3419141" name="Rectangle 5"/>
          <p:cNvSpPr>
            <a:spLocks noChangeArrowheads="1"/>
          </p:cNvSpPr>
          <p:nvPr/>
        </p:nvSpPr>
        <p:spPr bwMode="auto">
          <a:xfrm>
            <a:off x="1905000" y="4572000"/>
            <a:ext cx="1428750" cy="323850"/>
          </a:xfrm>
          <a:prstGeom prst="rect">
            <a:avLst/>
          </a:prstGeom>
          <a:noFill/>
          <a:ln w="19050">
            <a:solidFill>
              <a:srgbClr val="2C0058"/>
            </a:solidFill>
            <a:miter lim="800000"/>
            <a:headEnd/>
            <a:tailEnd/>
          </a:ln>
        </p:spPr>
        <p:txBody>
          <a:bodyPr wrap="none" anchor="ctr"/>
          <a:lstStyle/>
          <a:p>
            <a:endParaRPr lang="en-US"/>
          </a:p>
        </p:txBody>
      </p:sp>
      <p:sp>
        <p:nvSpPr>
          <p:cNvPr id="3419142" name="Line 6"/>
          <p:cNvSpPr>
            <a:spLocks noChangeShapeType="1"/>
          </p:cNvSpPr>
          <p:nvPr/>
        </p:nvSpPr>
        <p:spPr bwMode="auto">
          <a:xfrm flipV="1">
            <a:off x="3200400" y="4800600"/>
            <a:ext cx="3935412" cy="0"/>
          </a:xfrm>
          <a:prstGeom prst="line">
            <a:avLst/>
          </a:prstGeom>
          <a:noFill/>
          <a:ln w="9525">
            <a:solidFill>
              <a:srgbClr val="2C0058"/>
            </a:solidFill>
            <a:miter lim="800000"/>
            <a:headEnd/>
            <a:tailEnd/>
          </a:ln>
        </p:spPr>
        <p:txBody>
          <a:bodyPr wrap="none"/>
          <a:lstStyle/>
          <a:p>
            <a:endParaRPr lang="en-US"/>
          </a:p>
        </p:txBody>
      </p:sp>
      <p:sp>
        <p:nvSpPr>
          <p:cNvPr id="3419143" name="Rectangle 7"/>
          <p:cNvSpPr>
            <a:spLocks noChangeArrowheads="1"/>
          </p:cNvSpPr>
          <p:nvPr/>
        </p:nvSpPr>
        <p:spPr bwMode="auto">
          <a:xfrm>
            <a:off x="1828800" y="5486400"/>
            <a:ext cx="1414463" cy="295275"/>
          </a:xfrm>
          <a:prstGeom prst="rect">
            <a:avLst/>
          </a:prstGeom>
          <a:noFill/>
          <a:ln w="19050">
            <a:solidFill>
              <a:srgbClr val="2C0058"/>
            </a:solidFill>
            <a:miter lim="800000"/>
            <a:headEnd/>
            <a:tailEnd/>
          </a:ln>
        </p:spPr>
        <p:txBody>
          <a:bodyPr wrap="none" anchor="ctr"/>
          <a:lstStyle/>
          <a:p>
            <a:endParaRPr lang="en-US"/>
          </a:p>
        </p:txBody>
      </p:sp>
      <p:sp>
        <p:nvSpPr>
          <p:cNvPr id="3419144" name="Line 8"/>
          <p:cNvSpPr>
            <a:spLocks noChangeShapeType="1"/>
          </p:cNvSpPr>
          <p:nvPr/>
        </p:nvSpPr>
        <p:spPr bwMode="auto">
          <a:xfrm>
            <a:off x="3276600" y="5715000"/>
            <a:ext cx="3995738" cy="0"/>
          </a:xfrm>
          <a:prstGeom prst="line">
            <a:avLst/>
          </a:prstGeom>
          <a:noFill/>
          <a:ln w="9525">
            <a:solidFill>
              <a:srgbClr val="2C0058"/>
            </a:solidFill>
            <a:miter lim="800000"/>
            <a:headEnd/>
            <a:tailEnd/>
          </a:ln>
        </p:spPr>
        <p:txBody>
          <a:bodyPr wrap="none"/>
          <a:lstStyle/>
          <a:p>
            <a:endParaRPr lang="en-US"/>
          </a:p>
        </p:txBody>
      </p:sp>
      <p:sp>
        <p:nvSpPr>
          <p:cNvPr id="3419145" name="Freeform 9"/>
          <p:cNvSpPr>
            <a:spLocks/>
          </p:cNvSpPr>
          <p:nvPr/>
        </p:nvSpPr>
        <p:spPr bwMode="auto">
          <a:xfrm>
            <a:off x="3048000" y="5715000"/>
            <a:ext cx="973138" cy="141287"/>
          </a:xfrm>
          <a:custGeom>
            <a:avLst/>
            <a:gdLst>
              <a:gd name="T0" fmla="*/ 0 w 696"/>
              <a:gd name="T1" fmla="*/ 118088467 h 108"/>
              <a:gd name="T2" fmla="*/ 125115346 w 696"/>
              <a:gd name="T3" fmla="*/ 35939227 h 108"/>
              <a:gd name="T4" fmla="*/ 172032885 w 696"/>
              <a:gd name="T5" fmla="*/ 49630990 h 108"/>
              <a:gd name="T6" fmla="*/ 203311754 w 696"/>
              <a:gd name="T7" fmla="*/ 90704961 h 108"/>
              <a:gd name="T8" fmla="*/ 359705882 w 696"/>
              <a:gd name="T9" fmla="*/ 77014496 h 108"/>
              <a:gd name="T10" fmla="*/ 422263620 w 696"/>
              <a:gd name="T11" fmla="*/ 8557021 h 108"/>
              <a:gd name="T12" fmla="*/ 516100097 w 696"/>
              <a:gd name="T13" fmla="*/ 63322743 h 108"/>
              <a:gd name="T14" fmla="*/ 594297860 w 696"/>
              <a:gd name="T15" fmla="*/ 172854212 h 108"/>
              <a:gd name="T16" fmla="*/ 703773050 w 696"/>
              <a:gd name="T17" fmla="*/ 159162418 h 108"/>
              <a:gd name="T18" fmla="*/ 797609701 w 696"/>
              <a:gd name="T19" fmla="*/ 35939227 h 108"/>
              <a:gd name="T20" fmla="*/ 844528639 w 696"/>
              <a:gd name="T21" fmla="*/ 63322743 h 108"/>
              <a:gd name="T22" fmla="*/ 860167352 w 696"/>
              <a:gd name="T23" fmla="*/ 131778912 h 108"/>
              <a:gd name="T24" fmla="*/ 954003829 w 696"/>
              <a:gd name="T25" fmla="*/ 118088467 h 108"/>
              <a:gd name="T26" fmla="*/ 1204234433 w 696"/>
              <a:gd name="T27" fmla="*/ 63322743 h 108"/>
              <a:gd name="T28" fmla="*/ 1360628561 w 696"/>
              <a:gd name="T29" fmla="*/ 118088467 h 10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6"/>
              <a:gd name="T46" fmla="*/ 0 h 108"/>
              <a:gd name="T47" fmla="*/ 696 w 696"/>
              <a:gd name="T48" fmla="*/ 108 h 10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6" h="108">
                <a:moveTo>
                  <a:pt x="0" y="69"/>
                </a:moveTo>
                <a:cubicBezTo>
                  <a:pt x="19" y="41"/>
                  <a:pt x="32" y="32"/>
                  <a:pt x="64" y="21"/>
                </a:cubicBezTo>
                <a:cubicBezTo>
                  <a:pt x="72" y="24"/>
                  <a:pt x="81" y="24"/>
                  <a:pt x="88" y="29"/>
                </a:cubicBezTo>
                <a:cubicBezTo>
                  <a:pt x="96" y="35"/>
                  <a:pt x="95" y="51"/>
                  <a:pt x="104" y="53"/>
                </a:cubicBezTo>
                <a:cubicBezTo>
                  <a:pt x="130" y="57"/>
                  <a:pt x="157" y="48"/>
                  <a:pt x="184" y="45"/>
                </a:cubicBezTo>
                <a:cubicBezTo>
                  <a:pt x="188" y="34"/>
                  <a:pt x="194" y="0"/>
                  <a:pt x="216" y="5"/>
                </a:cubicBezTo>
                <a:cubicBezTo>
                  <a:pt x="235" y="9"/>
                  <a:pt x="264" y="37"/>
                  <a:pt x="264" y="37"/>
                </a:cubicBezTo>
                <a:cubicBezTo>
                  <a:pt x="274" y="68"/>
                  <a:pt x="294" y="70"/>
                  <a:pt x="304" y="101"/>
                </a:cubicBezTo>
                <a:cubicBezTo>
                  <a:pt x="323" y="98"/>
                  <a:pt x="349" y="108"/>
                  <a:pt x="360" y="93"/>
                </a:cubicBezTo>
                <a:cubicBezTo>
                  <a:pt x="421" y="10"/>
                  <a:pt x="316" y="3"/>
                  <a:pt x="408" y="21"/>
                </a:cubicBezTo>
                <a:cubicBezTo>
                  <a:pt x="416" y="26"/>
                  <a:pt x="427" y="29"/>
                  <a:pt x="432" y="37"/>
                </a:cubicBezTo>
                <a:cubicBezTo>
                  <a:pt x="439" y="49"/>
                  <a:pt x="428" y="70"/>
                  <a:pt x="440" y="77"/>
                </a:cubicBezTo>
                <a:cubicBezTo>
                  <a:pt x="454" y="85"/>
                  <a:pt x="472" y="72"/>
                  <a:pt x="488" y="69"/>
                </a:cubicBezTo>
                <a:cubicBezTo>
                  <a:pt x="509" y="6"/>
                  <a:pt x="550" y="32"/>
                  <a:pt x="616" y="37"/>
                </a:cubicBezTo>
                <a:cubicBezTo>
                  <a:pt x="630" y="79"/>
                  <a:pt x="653" y="69"/>
                  <a:pt x="696" y="69"/>
                </a:cubicBezTo>
              </a:path>
            </a:pathLst>
          </a:custGeom>
          <a:noFill/>
          <a:ln w="19050" cap="flat" cmpd="sng">
            <a:solidFill>
              <a:srgbClr val="2C0058"/>
            </a:solidFill>
            <a:prstDash val="solid"/>
            <a:miter lim="800000"/>
            <a:headEnd type="none" w="med" len="med"/>
            <a:tailEnd type="none" w="med" len="med"/>
          </a:ln>
        </p:spPr>
        <p:txBody>
          <a:bodyPr wrap="none"/>
          <a:lstStyle/>
          <a:p>
            <a:endParaRPr lang="en-US"/>
          </a:p>
        </p:txBody>
      </p:sp>
      <p:sp>
        <p:nvSpPr>
          <p:cNvPr id="109578" name="Text Box 11"/>
          <p:cNvSpPr txBox="1">
            <a:spLocks noChangeArrowheads="1"/>
          </p:cNvSpPr>
          <p:nvPr/>
        </p:nvSpPr>
        <p:spPr bwMode="auto">
          <a:xfrm>
            <a:off x="8462963" y="695801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
        <p:nvSpPr>
          <p:cNvPr id="109579" name="Text Box 12"/>
          <p:cNvSpPr txBox="1">
            <a:spLocks noChangeArrowheads="1"/>
          </p:cNvSpPr>
          <p:nvPr/>
        </p:nvSpPr>
        <p:spPr bwMode="auto">
          <a:xfrm>
            <a:off x="549275" y="1176338"/>
            <a:ext cx="3338513" cy="457200"/>
          </a:xfrm>
          <a:prstGeom prst="rect">
            <a:avLst/>
          </a:prstGeom>
          <a:noFill/>
          <a:ln w="9525" algn="ctr">
            <a:noFill/>
            <a:miter lim="800000"/>
            <a:headEnd/>
            <a:tailEnd/>
          </a:ln>
        </p:spPr>
        <p:txBody>
          <a:bodyPr>
            <a:spAutoFit/>
          </a:bodyPr>
          <a:lstStyle/>
          <a:p>
            <a:r>
              <a:rPr lang="en-US" sz="2400">
                <a:solidFill>
                  <a:srgbClr val="666699"/>
                </a:solidFill>
              </a:rPr>
              <a:t>Example:</a:t>
            </a:r>
          </a:p>
        </p:txBody>
      </p:sp>
      <p:sp>
        <p:nvSpPr>
          <p:cNvPr id="109580" name="Text Box 13"/>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19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19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19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191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191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1913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1913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1913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1913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191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191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191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191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191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19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9139" grpId="0" build="p"/>
      <p:bldP spid="3419140" grpId="0" animBg="1"/>
      <p:bldP spid="3419141" grpId="0" animBg="1"/>
      <p:bldP spid="3419142" grpId="0" animBg="1"/>
      <p:bldP spid="3419143" grpId="0" animBg="1"/>
      <p:bldP spid="3419144" grpId="0" animBg="1"/>
      <p:bldP spid="341914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0" y="533400"/>
            <a:ext cx="7086600" cy="630238"/>
          </a:xfrm>
        </p:spPr>
        <p:txBody>
          <a:bodyPr/>
          <a:lstStyle/>
          <a:p>
            <a:pPr eaLnBrk="1" hangingPunct="1"/>
            <a:r>
              <a:rPr lang="en-US" smtClean="0"/>
              <a:t>Code the Sentences</a:t>
            </a:r>
          </a:p>
        </p:txBody>
      </p:sp>
      <p:sp>
        <p:nvSpPr>
          <p:cNvPr id="110595" name="Rectangle 3"/>
          <p:cNvSpPr>
            <a:spLocks noGrp="1" noChangeArrowheads="1"/>
          </p:cNvSpPr>
          <p:nvPr>
            <p:ph type="body" idx="1"/>
          </p:nvPr>
        </p:nvSpPr>
        <p:spPr>
          <a:xfrm>
            <a:off x="622300" y="1704975"/>
            <a:ext cx="8077200" cy="3810000"/>
          </a:xfrm>
        </p:spPr>
        <p:txBody>
          <a:bodyPr/>
          <a:lstStyle/>
          <a:p>
            <a:pPr lvl="1" eaLnBrk="1" hangingPunct="1">
              <a:lnSpc>
                <a:spcPct val="90000"/>
              </a:lnSpc>
            </a:pPr>
            <a:r>
              <a:rPr lang="en-US" smtClean="0"/>
              <a:t>We enjoyed a leisurely meal by the waterfront dock.</a:t>
            </a:r>
          </a:p>
          <a:p>
            <a:pPr lvl="1" eaLnBrk="1" hangingPunct="1">
              <a:lnSpc>
                <a:spcPct val="90000"/>
              </a:lnSpc>
            </a:pPr>
            <a:endParaRPr lang="en-US" smtClean="0"/>
          </a:p>
          <a:p>
            <a:pPr lvl="1" eaLnBrk="1" hangingPunct="1">
              <a:lnSpc>
                <a:spcPct val="90000"/>
              </a:lnSpc>
            </a:pPr>
            <a:r>
              <a:rPr lang="en-US" smtClean="0"/>
              <a:t>After we drove home, my husband asked for a fizzy antacid drink.</a:t>
            </a:r>
            <a:r>
              <a:rPr lang="en-US" sz="2000" smtClean="0"/>
              <a:t> </a:t>
            </a:r>
          </a:p>
          <a:p>
            <a:pPr eaLnBrk="1" hangingPunct="1">
              <a:lnSpc>
                <a:spcPct val="90000"/>
              </a:lnSpc>
              <a:buFontTx/>
              <a:buNone/>
            </a:pPr>
            <a:endParaRPr lang="en-US" sz="2400" i="1" smtClean="0"/>
          </a:p>
          <a:p>
            <a:pPr eaLnBrk="1" hangingPunct="1">
              <a:lnSpc>
                <a:spcPct val="90000"/>
              </a:lnSpc>
              <a:buFontTx/>
              <a:buNone/>
            </a:pPr>
            <a:endParaRPr lang="en-US" sz="2400" i="1" smtClean="0"/>
          </a:p>
          <a:p>
            <a:pPr eaLnBrk="1" hangingPunct="1">
              <a:lnSpc>
                <a:spcPct val="90000"/>
              </a:lnSpc>
              <a:buFontTx/>
              <a:buNone/>
            </a:pPr>
            <a:endParaRPr lang="en-US" sz="2400" i="1" smtClean="0"/>
          </a:p>
          <a:p>
            <a:pPr eaLnBrk="1" hangingPunct="1">
              <a:lnSpc>
                <a:spcPct val="90000"/>
              </a:lnSpc>
            </a:pPr>
            <a:r>
              <a:rPr lang="en-US" sz="2400" smtClean="0"/>
              <a:t>We will check our work on the following slide.</a:t>
            </a:r>
          </a:p>
          <a:p>
            <a:pPr eaLnBrk="1" hangingPunct="1">
              <a:lnSpc>
                <a:spcPct val="90000"/>
              </a:lnSpc>
              <a:buFontTx/>
              <a:buNone/>
            </a:pPr>
            <a:endParaRPr lang="en-US" sz="2400" smtClean="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0"/>
            <a:ext cx="7086600" cy="630238"/>
          </a:xfrm>
        </p:spPr>
        <p:txBody>
          <a:bodyPr/>
          <a:lstStyle/>
          <a:p>
            <a:pPr eaLnBrk="1" hangingPunct="1"/>
            <a:r>
              <a:rPr lang="en-US" smtClean="0"/>
              <a:t>Code the Sentences</a:t>
            </a:r>
          </a:p>
        </p:txBody>
      </p:sp>
      <p:sp>
        <p:nvSpPr>
          <p:cNvPr id="111619" name="Rectangle 3"/>
          <p:cNvSpPr>
            <a:spLocks noGrp="1" noChangeArrowheads="1"/>
          </p:cNvSpPr>
          <p:nvPr>
            <p:ph type="body" idx="1"/>
          </p:nvPr>
        </p:nvSpPr>
        <p:spPr>
          <a:xfrm>
            <a:off x="863600" y="2012950"/>
            <a:ext cx="8077200" cy="3810000"/>
          </a:xfrm>
        </p:spPr>
        <p:txBody>
          <a:bodyPr/>
          <a:lstStyle/>
          <a:p>
            <a:pPr eaLnBrk="1" hangingPunct="1">
              <a:buFontTx/>
              <a:buNone/>
            </a:pPr>
            <a:r>
              <a:rPr lang="en-US" sz="2400" u="sng" smtClean="0"/>
              <a:t>We</a:t>
            </a:r>
            <a:r>
              <a:rPr lang="en-US" sz="2400" smtClean="0"/>
              <a:t> </a:t>
            </a:r>
            <a:r>
              <a:rPr lang="en-US" sz="2400" u="sng" smtClean="0"/>
              <a:t>enjoyed a leisurely meal by the waterfront dock</a:t>
            </a:r>
            <a:r>
              <a:rPr lang="en-US" sz="2400" smtClean="0"/>
              <a:t>.</a:t>
            </a:r>
          </a:p>
          <a:p>
            <a:pPr eaLnBrk="1" hangingPunct="1">
              <a:buFontTx/>
              <a:buNone/>
            </a:pPr>
            <a:endParaRPr lang="en-US" sz="2400" smtClean="0"/>
          </a:p>
          <a:p>
            <a:pPr eaLnBrk="1" hangingPunct="1">
              <a:buFontTx/>
              <a:buNone/>
            </a:pPr>
            <a:r>
              <a:rPr lang="en-US" sz="2400" u="sng" smtClean="0"/>
              <a:t>After we drove home,</a:t>
            </a:r>
            <a:r>
              <a:rPr lang="en-US" sz="2400" smtClean="0"/>
              <a:t> </a:t>
            </a:r>
            <a:r>
              <a:rPr lang="en-US" sz="2400" u="sng" smtClean="0"/>
              <a:t>my husband</a:t>
            </a:r>
            <a:r>
              <a:rPr lang="en-US" sz="2400" smtClean="0"/>
              <a:t> </a:t>
            </a:r>
            <a:r>
              <a:rPr lang="en-US" sz="2400" u="sng" smtClean="0"/>
              <a:t>asked for a fizzy antacid drink. </a:t>
            </a:r>
          </a:p>
          <a:p>
            <a:pPr eaLnBrk="1" hangingPunct="1">
              <a:buFontTx/>
              <a:buNone/>
            </a:pPr>
            <a:endParaRPr lang="en-US" sz="2400" u="sng" smtClean="0"/>
          </a:p>
        </p:txBody>
      </p:sp>
      <p:sp>
        <p:nvSpPr>
          <p:cNvPr id="111620" name="Line 4"/>
          <p:cNvSpPr>
            <a:spLocks noChangeShapeType="1"/>
          </p:cNvSpPr>
          <p:nvPr/>
        </p:nvSpPr>
        <p:spPr bwMode="auto">
          <a:xfrm flipV="1">
            <a:off x="1541463" y="2438399"/>
            <a:ext cx="5773737" cy="6350"/>
          </a:xfrm>
          <a:prstGeom prst="line">
            <a:avLst/>
          </a:prstGeom>
          <a:noFill/>
          <a:ln w="9525">
            <a:solidFill>
              <a:srgbClr val="CC6600"/>
            </a:solidFill>
            <a:miter lim="800000"/>
            <a:headEnd/>
            <a:tailEnd/>
          </a:ln>
        </p:spPr>
        <p:txBody>
          <a:bodyPr wrap="none"/>
          <a:lstStyle/>
          <a:p>
            <a:endParaRPr lang="en-US"/>
          </a:p>
        </p:txBody>
      </p:sp>
      <p:sp>
        <p:nvSpPr>
          <p:cNvPr id="111621" name="Rectangle 5"/>
          <p:cNvSpPr>
            <a:spLocks noChangeArrowheads="1"/>
          </p:cNvSpPr>
          <p:nvPr/>
        </p:nvSpPr>
        <p:spPr bwMode="auto">
          <a:xfrm>
            <a:off x="874713" y="2074863"/>
            <a:ext cx="630237" cy="355600"/>
          </a:xfrm>
          <a:prstGeom prst="rect">
            <a:avLst/>
          </a:prstGeom>
          <a:noFill/>
          <a:ln w="9525">
            <a:solidFill>
              <a:srgbClr val="000000"/>
            </a:solidFill>
            <a:miter lim="800000"/>
            <a:headEnd/>
            <a:tailEnd/>
          </a:ln>
        </p:spPr>
        <p:txBody>
          <a:bodyPr wrap="none" anchor="ctr"/>
          <a:lstStyle/>
          <a:p>
            <a:endParaRPr lang="en-US"/>
          </a:p>
        </p:txBody>
      </p:sp>
      <p:sp>
        <p:nvSpPr>
          <p:cNvPr id="111622" name="Freeform 6"/>
          <p:cNvSpPr>
            <a:spLocks/>
          </p:cNvSpPr>
          <p:nvPr/>
        </p:nvSpPr>
        <p:spPr bwMode="auto">
          <a:xfrm>
            <a:off x="1603375" y="2420938"/>
            <a:ext cx="855663" cy="139700"/>
          </a:xfrm>
          <a:custGeom>
            <a:avLst/>
            <a:gdLst>
              <a:gd name="T0" fmla="*/ 0 w 704"/>
              <a:gd name="T1" fmla="*/ 128385519 h 115"/>
              <a:gd name="T2" fmla="*/ 35454102 w 704"/>
              <a:gd name="T3" fmla="*/ 75260641 h 115"/>
              <a:gd name="T4" fmla="*/ 141817623 w 704"/>
              <a:gd name="T5" fmla="*/ 4426668 h 115"/>
              <a:gd name="T6" fmla="*/ 390000030 w 704"/>
              <a:gd name="T7" fmla="*/ 92968541 h 115"/>
              <a:gd name="T8" fmla="*/ 407727076 w 704"/>
              <a:gd name="T9" fmla="*/ 39843663 h 115"/>
              <a:gd name="T10" fmla="*/ 460908215 w 704"/>
              <a:gd name="T11" fmla="*/ 57552759 h 115"/>
              <a:gd name="T12" fmla="*/ 478635261 w 704"/>
              <a:gd name="T13" fmla="*/ 163802534 h 115"/>
              <a:gd name="T14" fmla="*/ 620454062 w 704"/>
              <a:gd name="T15" fmla="*/ 146093400 h 115"/>
              <a:gd name="T16" fmla="*/ 638181260 w 704"/>
              <a:gd name="T17" fmla="*/ 75260641 h 115"/>
              <a:gd name="T18" fmla="*/ 762271799 w 704"/>
              <a:gd name="T19" fmla="*/ 110677637 h 115"/>
              <a:gd name="T20" fmla="*/ 904089384 w 704"/>
              <a:gd name="T21" fmla="*/ 92968541 h 115"/>
              <a:gd name="T22" fmla="*/ 921817645 w 704"/>
              <a:gd name="T23" fmla="*/ 39843663 h 115"/>
              <a:gd name="T24" fmla="*/ 1010452876 w 704"/>
              <a:gd name="T25" fmla="*/ 146093400 h 1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04"/>
              <a:gd name="T40" fmla="*/ 0 h 115"/>
              <a:gd name="T41" fmla="*/ 704 w 704"/>
              <a:gd name="T42" fmla="*/ 115 h 1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04" h="115">
                <a:moveTo>
                  <a:pt x="0" y="87"/>
                </a:moveTo>
                <a:cubicBezTo>
                  <a:pt x="8" y="75"/>
                  <a:pt x="13" y="60"/>
                  <a:pt x="24" y="51"/>
                </a:cubicBezTo>
                <a:cubicBezTo>
                  <a:pt x="46" y="32"/>
                  <a:pt x="96" y="3"/>
                  <a:pt x="96" y="3"/>
                </a:cubicBezTo>
                <a:cubicBezTo>
                  <a:pt x="164" y="104"/>
                  <a:pt x="79" y="80"/>
                  <a:pt x="264" y="63"/>
                </a:cubicBezTo>
                <a:cubicBezTo>
                  <a:pt x="268" y="51"/>
                  <a:pt x="265" y="33"/>
                  <a:pt x="276" y="27"/>
                </a:cubicBezTo>
                <a:cubicBezTo>
                  <a:pt x="287" y="21"/>
                  <a:pt x="306" y="28"/>
                  <a:pt x="312" y="39"/>
                </a:cubicBezTo>
                <a:cubicBezTo>
                  <a:pt x="324" y="60"/>
                  <a:pt x="320" y="87"/>
                  <a:pt x="324" y="111"/>
                </a:cubicBezTo>
                <a:cubicBezTo>
                  <a:pt x="356" y="107"/>
                  <a:pt x="392" y="115"/>
                  <a:pt x="420" y="99"/>
                </a:cubicBezTo>
                <a:cubicBezTo>
                  <a:pt x="434" y="91"/>
                  <a:pt x="418" y="59"/>
                  <a:pt x="432" y="51"/>
                </a:cubicBezTo>
                <a:cubicBezTo>
                  <a:pt x="437" y="48"/>
                  <a:pt x="506" y="72"/>
                  <a:pt x="516" y="75"/>
                </a:cubicBezTo>
                <a:cubicBezTo>
                  <a:pt x="548" y="71"/>
                  <a:pt x="583" y="76"/>
                  <a:pt x="612" y="63"/>
                </a:cubicBezTo>
                <a:cubicBezTo>
                  <a:pt x="624" y="58"/>
                  <a:pt x="612" y="31"/>
                  <a:pt x="624" y="27"/>
                </a:cubicBezTo>
                <a:cubicBezTo>
                  <a:pt x="704" y="0"/>
                  <a:pt x="684" y="60"/>
                  <a:pt x="684" y="99"/>
                </a:cubicBezTo>
              </a:path>
            </a:pathLst>
          </a:custGeom>
          <a:noFill/>
          <a:ln w="9525" cap="flat" cmpd="sng">
            <a:solidFill>
              <a:srgbClr val="000000"/>
            </a:solidFill>
            <a:prstDash val="solid"/>
            <a:miter lim="800000"/>
            <a:headEnd type="none" w="med" len="med"/>
            <a:tailEnd type="none" w="med" len="med"/>
          </a:ln>
        </p:spPr>
        <p:txBody>
          <a:bodyPr wrap="none"/>
          <a:lstStyle/>
          <a:p>
            <a:endParaRPr lang="en-US"/>
          </a:p>
        </p:txBody>
      </p:sp>
      <p:sp>
        <p:nvSpPr>
          <p:cNvPr id="111623" name="Freeform 7"/>
          <p:cNvSpPr>
            <a:spLocks/>
          </p:cNvSpPr>
          <p:nvPr/>
        </p:nvSpPr>
        <p:spPr bwMode="auto">
          <a:xfrm>
            <a:off x="5029200" y="3352800"/>
            <a:ext cx="722313" cy="107950"/>
          </a:xfrm>
          <a:custGeom>
            <a:avLst/>
            <a:gdLst>
              <a:gd name="T0" fmla="*/ 0 w 704"/>
              <a:gd name="T1" fmla="*/ 76660467 h 115"/>
              <a:gd name="T2" fmla="*/ 25264538 w 704"/>
              <a:gd name="T3" fmla="*/ 44938180 h 115"/>
              <a:gd name="T4" fmla="*/ 101059178 w 704"/>
              <a:gd name="T5" fmla="*/ 2643367 h 115"/>
              <a:gd name="T6" fmla="*/ 277913037 w 704"/>
              <a:gd name="T7" fmla="*/ 55512583 h 115"/>
              <a:gd name="T8" fmla="*/ 290546328 w 704"/>
              <a:gd name="T9" fmla="*/ 23791242 h 115"/>
              <a:gd name="T10" fmla="*/ 328443123 w 704"/>
              <a:gd name="T11" fmla="*/ 34364715 h 115"/>
              <a:gd name="T12" fmla="*/ 341075388 w 704"/>
              <a:gd name="T13" fmla="*/ 97807397 h 115"/>
              <a:gd name="T14" fmla="*/ 442134534 w 704"/>
              <a:gd name="T15" fmla="*/ 87233932 h 115"/>
              <a:gd name="T16" fmla="*/ 454766799 w 704"/>
              <a:gd name="T17" fmla="*/ 44938180 h 115"/>
              <a:gd name="T18" fmla="*/ 543194834 w 704"/>
              <a:gd name="T19" fmla="*/ 66086063 h 115"/>
              <a:gd name="T20" fmla="*/ 644253980 w 704"/>
              <a:gd name="T21" fmla="*/ 55512583 h 115"/>
              <a:gd name="T22" fmla="*/ 656886245 w 704"/>
              <a:gd name="T23" fmla="*/ 23791242 h 115"/>
              <a:gd name="T24" fmla="*/ 720048597 w 704"/>
              <a:gd name="T25" fmla="*/ 87233932 h 1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04"/>
              <a:gd name="T40" fmla="*/ 0 h 115"/>
              <a:gd name="T41" fmla="*/ 704 w 704"/>
              <a:gd name="T42" fmla="*/ 115 h 1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04" h="115">
                <a:moveTo>
                  <a:pt x="0" y="87"/>
                </a:moveTo>
                <a:cubicBezTo>
                  <a:pt x="8" y="75"/>
                  <a:pt x="13" y="60"/>
                  <a:pt x="24" y="51"/>
                </a:cubicBezTo>
                <a:cubicBezTo>
                  <a:pt x="46" y="32"/>
                  <a:pt x="96" y="3"/>
                  <a:pt x="96" y="3"/>
                </a:cubicBezTo>
                <a:cubicBezTo>
                  <a:pt x="164" y="104"/>
                  <a:pt x="79" y="80"/>
                  <a:pt x="264" y="63"/>
                </a:cubicBezTo>
                <a:cubicBezTo>
                  <a:pt x="268" y="51"/>
                  <a:pt x="265" y="33"/>
                  <a:pt x="276" y="27"/>
                </a:cubicBezTo>
                <a:cubicBezTo>
                  <a:pt x="287" y="21"/>
                  <a:pt x="306" y="28"/>
                  <a:pt x="312" y="39"/>
                </a:cubicBezTo>
                <a:cubicBezTo>
                  <a:pt x="324" y="60"/>
                  <a:pt x="320" y="87"/>
                  <a:pt x="324" y="111"/>
                </a:cubicBezTo>
                <a:cubicBezTo>
                  <a:pt x="356" y="107"/>
                  <a:pt x="392" y="115"/>
                  <a:pt x="420" y="99"/>
                </a:cubicBezTo>
                <a:cubicBezTo>
                  <a:pt x="434" y="91"/>
                  <a:pt x="418" y="59"/>
                  <a:pt x="432" y="51"/>
                </a:cubicBezTo>
                <a:cubicBezTo>
                  <a:pt x="437" y="48"/>
                  <a:pt x="506" y="72"/>
                  <a:pt x="516" y="75"/>
                </a:cubicBezTo>
                <a:cubicBezTo>
                  <a:pt x="548" y="71"/>
                  <a:pt x="583" y="76"/>
                  <a:pt x="612" y="63"/>
                </a:cubicBezTo>
                <a:cubicBezTo>
                  <a:pt x="624" y="58"/>
                  <a:pt x="612" y="31"/>
                  <a:pt x="624" y="27"/>
                </a:cubicBezTo>
                <a:cubicBezTo>
                  <a:pt x="704" y="0"/>
                  <a:pt x="684" y="60"/>
                  <a:pt x="684" y="99"/>
                </a:cubicBezTo>
              </a:path>
            </a:pathLst>
          </a:custGeom>
          <a:noFill/>
          <a:ln w="9525" cap="flat" cmpd="sng">
            <a:solidFill>
              <a:srgbClr val="000000"/>
            </a:solidFill>
            <a:prstDash val="solid"/>
            <a:miter lim="800000"/>
            <a:headEnd type="none" w="med" len="med"/>
            <a:tailEnd type="none" w="med" len="med"/>
          </a:ln>
        </p:spPr>
        <p:txBody>
          <a:bodyPr wrap="none"/>
          <a:lstStyle/>
          <a:p>
            <a:endParaRPr lang="en-US"/>
          </a:p>
        </p:txBody>
      </p:sp>
      <p:sp>
        <p:nvSpPr>
          <p:cNvPr id="111624" name="Rectangle 8"/>
          <p:cNvSpPr>
            <a:spLocks noChangeArrowheads="1"/>
          </p:cNvSpPr>
          <p:nvPr/>
        </p:nvSpPr>
        <p:spPr bwMode="auto">
          <a:xfrm>
            <a:off x="3962400" y="2895600"/>
            <a:ext cx="1143000" cy="398463"/>
          </a:xfrm>
          <a:prstGeom prst="rect">
            <a:avLst/>
          </a:prstGeom>
          <a:noFill/>
          <a:ln w="9525">
            <a:solidFill>
              <a:srgbClr val="000000"/>
            </a:solidFill>
            <a:miter lim="800000"/>
            <a:headEnd/>
            <a:tailEnd/>
          </a:ln>
        </p:spPr>
        <p:txBody>
          <a:bodyPr wrap="none" anchor="ctr"/>
          <a:lstStyle/>
          <a:p>
            <a:endParaRPr lang="en-US"/>
          </a:p>
        </p:txBody>
      </p:sp>
      <p:sp>
        <p:nvSpPr>
          <p:cNvPr id="111625" name="Line 9"/>
          <p:cNvSpPr>
            <a:spLocks noChangeShapeType="1"/>
          </p:cNvSpPr>
          <p:nvPr/>
        </p:nvSpPr>
        <p:spPr bwMode="auto">
          <a:xfrm>
            <a:off x="5181600" y="3352800"/>
            <a:ext cx="2971800" cy="0"/>
          </a:xfrm>
          <a:prstGeom prst="line">
            <a:avLst/>
          </a:prstGeom>
          <a:noFill/>
          <a:ln w="9525">
            <a:solidFill>
              <a:srgbClr val="CC6600"/>
            </a:solidFill>
            <a:miter lim="800000"/>
            <a:headEnd/>
            <a:tailEnd/>
          </a:ln>
        </p:spPr>
        <p:txBody>
          <a:bodyPr wrap="none"/>
          <a:lstStyle/>
          <a:p>
            <a:endParaRPr lang="en-US"/>
          </a:p>
        </p:txBody>
      </p:sp>
      <p:sp>
        <p:nvSpPr>
          <p:cNvPr id="111626" name="Line 10"/>
          <p:cNvSpPr>
            <a:spLocks noChangeShapeType="1"/>
          </p:cNvSpPr>
          <p:nvPr/>
        </p:nvSpPr>
        <p:spPr bwMode="auto">
          <a:xfrm flipH="1" flipV="1">
            <a:off x="1371600" y="3733800"/>
            <a:ext cx="533400" cy="0"/>
          </a:xfrm>
          <a:prstGeom prst="line">
            <a:avLst/>
          </a:prstGeom>
          <a:noFill/>
          <a:ln w="9525">
            <a:solidFill>
              <a:srgbClr val="CC6600"/>
            </a:solidFill>
            <a:miter lim="800000"/>
            <a:headEnd/>
            <a:tailEnd/>
          </a:ln>
        </p:spPr>
        <p:txBody>
          <a:bodyPr wrap="none"/>
          <a:lstStyle/>
          <a:p>
            <a:endParaRPr lang="en-US"/>
          </a:p>
        </p:txBody>
      </p:sp>
      <p:sp>
        <p:nvSpPr>
          <p:cNvPr id="111627" name="Text Box 12"/>
          <p:cNvSpPr txBox="1">
            <a:spLocks noChangeArrowheads="1"/>
          </p:cNvSpPr>
          <p:nvPr/>
        </p:nvSpPr>
        <p:spPr bwMode="auto">
          <a:xfrm>
            <a:off x="652463" y="1176338"/>
            <a:ext cx="3135312" cy="457200"/>
          </a:xfrm>
          <a:prstGeom prst="rect">
            <a:avLst/>
          </a:prstGeom>
          <a:noFill/>
          <a:ln w="9525" algn="ctr">
            <a:noFill/>
            <a:miter lim="800000"/>
            <a:headEnd/>
            <a:tailEnd/>
          </a:ln>
        </p:spPr>
        <p:txBody>
          <a:bodyPr>
            <a:spAutoFit/>
          </a:bodyPr>
          <a:lstStyle/>
          <a:p>
            <a:r>
              <a:rPr lang="en-US" sz="2400">
                <a:solidFill>
                  <a:srgbClr val="666699"/>
                </a:solidFill>
              </a:rPr>
              <a:t>Answers:</a:t>
            </a:r>
          </a:p>
        </p:txBody>
      </p:sp>
      <p:sp>
        <p:nvSpPr>
          <p:cNvPr id="111628" name="Text Box 13"/>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116</a:t>
            </a:r>
          </a:p>
        </p:txBody>
      </p:sp>
      <p:sp>
        <p:nvSpPr>
          <p:cNvPr id="111629" name="Line 14"/>
          <p:cNvSpPr>
            <a:spLocks noChangeShapeType="1"/>
          </p:cNvSpPr>
          <p:nvPr/>
        </p:nvSpPr>
        <p:spPr bwMode="auto">
          <a:xfrm>
            <a:off x="952500" y="3336925"/>
            <a:ext cx="2781300" cy="1588"/>
          </a:xfrm>
          <a:prstGeom prst="line">
            <a:avLst/>
          </a:prstGeom>
          <a:noFill/>
          <a:ln w="9525">
            <a:solidFill>
              <a:srgbClr val="CC6600"/>
            </a:solidFill>
            <a:miter lim="800000"/>
            <a:headEnd/>
            <a:tailEnd/>
          </a:ln>
        </p:spPr>
        <p:txBody>
          <a:bodyPr wrap="none"/>
          <a:lstStyle/>
          <a:p>
            <a:endParaRPr lang="en-US"/>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smtClean="0"/>
              <a:t>Sentence Anagrams</a:t>
            </a:r>
          </a:p>
        </p:txBody>
      </p:sp>
      <p:sp>
        <p:nvSpPr>
          <p:cNvPr id="3425283" name="Rectangle 3"/>
          <p:cNvSpPr>
            <a:spLocks noGrp="1" noChangeArrowheads="1"/>
          </p:cNvSpPr>
          <p:nvPr>
            <p:ph type="body" idx="1"/>
          </p:nvPr>
        </p:nvSpPr>
        <p:spPr>
          <a:xfrm>
            <a:off x="400050" y="1473200"/>
            <a:ext cx="8120063" cy="4811713"/>
          </a:xfrm>
        </p:spPr>
        <p:txBody>
          <a:bodyPr/>
          <a:lstStyle/>
          <a:p>
            <a:pPr eaLnBrk="1" hangingPunct="1"/>
            <a:r>
              <a:rPr lang="en-US" sz="2400" smtClean="0"/>
              <a:t>What sentence can you make from these words?</a:t>
            </a:r>
          </a:p>
          <a:p>
            <a:pPr eaLnBrk="1" hangingPunct="1">
              <a:buFontTx/>
              <a:buNone/>
            </a:pPr>
            <a:endParaRPr lang="en-US" sz="2400" smtClean="0"/>
          </a:p>
          <a:p>
            <a:pPr algn="ctr" eaLnBrk="1" hangingPunct="1">
              <a:buFontTx/>
              <a:buNone/>
            </a:pPr>
            <a:r>
              <a:rPr lang="en-US" sz="2400" b="1" smtClean="0"/>
              <a:t>odds      win     I     spite     will     all    of   in</a:t>
            </a:r>
          </a:p>
          <a:p>
            <a:pPr eaLnBrk="1" hangingPunct="1">
              <a:buFontTx/>
              <a:buNone/>
            </a:pPr>
            <a:endParaRPr lang="en-US" sz="2400" smtClean="0"/>
          </a:p>
          <a:p>
            <a:pPr marL="914400" lvl="1" indent="-457200" eaLnBrk="1" hangingPunct="1"/>
            <a:r>
              <a:rPr lang="en-US" smtClean="0"/>
              <a:t>In spite of all odds, I will win.</a:t>
            </a:r>
          </a:p>
          <a:p>
            <a:pPr marL="914400" lvl="1" indent="-457200" eaLnBrk="1" hangingPunct="1"/>
            <a:r>
              <a:rPr lang="en-US" smtClean="0"/>
              <a:t>I will win in spite of all odds.</a:t>
            </a:r>
          </a:p>
          <a:p>
            <a:pPr marL="914400" lvl="1" indent="-457200" eaLnBrk="1" hangingPunct="1"/>
            <a:r>
              <a:rPr lang="en-US" smtClean="0"/>
              <a:t>I will, in spite of all odds, win.</a:t>
            </a:r>
            <a:r>
              <a:rPr lang="en-US" sz="2000" smtClean="0"/>
              <a:t> </a:t>
            </a:r>
          </a:p>
        </p:txBody>
      </p:sp>
      <p:sp>
        <p:nvSpPr>
          <p:cNvPr id="112644" name="Text Box 5"/>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2528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2528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252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mtClean="0"/>
              <a:t>Sentence Anagrams</a:t>
            </a:r>
          </a:p>
        </p:txBody>
      </p:sp>
      <p:sp>
        <p:nvSpPr>
          <p:cNvPr id="113667" name="Rectangle 3"/>
          <p:cNvSpPr>
            <a:spLocks noGrp="1" noChangeArrowheads="1"/>
          </p:cNvSpPr>
          <p:nvPr>
            <p:ph type="body" idx="1"/>
          </p:nvPr>
        </p:nvSpPr>
        <p:spPr>
          <a:xfrm>
            <a:off x="617538" y="1511300"/>
            <a:ext cx="8229600" cy="4889500"/>
          </a:xfrm>
        </p:spPr>
        <p:txBody>
          <a:bodyPr/>
          <a:lstStyle/>
          <a:p>
            <a:pPr eaLnBrk="1" hangingPunct="1"/>
            <a:r>
              <a:rPr lang="en-US" sz="2400" smtClean="0"/>
              <a:t>Create a secret sentence.</a:t>
            </a:r>
          </a:p>
          <a:p>
            <a:pPr eaLnBrk="1" hangingPunct="1"/>
            <a:endParaRPr lang="en-US" sz="2400" smtClean="0"/>
          </a:p>
          <a:p>
            <a:pPr eaLnBrk="1" hangingPunct="1"/>
            <a:r>
              <a:rPr lang="en-US" sz="2400" smtClean="0"/>
              <a:t>Put each word from your sentence on a separate piece of self-stick note paper.</a:t>
            </a:r>
          </a:p>
          <a:p>
            <a:pPr eaLnBrk="1" hangingPunct="1"/>
            <a:endParaRPr lang="en-US" sz="2400" smtClean="0"/>
          </a:p>
          <a:p>
            <a:pPr eaLnBrk="1" hangingPunct="1"/>
            <a:r>
              <a:rPr lang="en-US" sz="2400" smtClean="0"/>
              <a:t>Scramble the words at your table.</a:t>
            </a:r>
          </a:p>
          <a:p>
            <a:pPr eaLnBrk="1" hangingPunct="1"/>
            <a:endParaRPr lang="en-US" sz="2400" smtClean="0"/>
          </a:p>
          <a:p>
            <a:pPr eaLnBrk="1" hangingPunct="1"/>
            <a:r>
              <a:rPr lang="en-US" sz="2400" smtClean="0"/>
              <a:t>With a partner, move around the room and solve as many scrambled sentences as you can.</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smtClean="0"/>
              <a:t>Sentence Anagrams</a:t>
            </a:r>
          </a:p>
        </p:txBody>
      </p:sp>
      <p:sp>
        <p:nvSpPr>
          <p:cNvPr id="114691" name="Rectangle 3"/>
          <p:cNvSpPr>
            <a:spLocks noGrp="1" noChangeArrowheads="1"/>
          </p:cNvSpPr>
          <p:nvPr>
            <p:ph type="body" idx="1"/>
          </p:nvPr>
        </p:nvSpPr>
        <p:spPr/>
        <p:txBody>
          <a:bodyPr/>
          <a:lstStyle/>
          <a:p>
            <a:pPr eaLnBrk="1" hangingPunct="1"/>
            <a:r>
              <a:rPr lang="en-US" sz="2400" smtClean="0"/>
              <a:t>Answer the following questions:</a:t>
            </a:r>
          </a:p>
          <a:p>
            <a:pPr eaLnBrk="1" hangingPunct="1"/>
            <a:endParaRPr lang="en-US" sz="2400" smtClean="0"/>
          </a:p>
          <a:p>
            <a:pPr lvl="1" eaLnBrk="1" hangingPunct="1"/>
            <a:r>
              <a:rPr lang="en-US" smtClean="0"/>
              <a:t>Which sentences are most difficult to sequence?</a:t>
            </a:r>
          </a:p>
          <a:p>
            <a:pPr lvl="1" eaLnBrk="1" hangingPunct="1"/>
            <a:endParaRPr lang="en-US" smtClean="0"/>
          </a:p>
          <a:p>
            <a:pPr lvl="1" eaLnBrk="1" hangingPunct="1"/>
            <a:r>
              <a:rPr lang="en-US" smtClean="0"/>
              <a:t>Why might this type of practice cause reading comprehension to improve?</a:t>
            </a:r>
          </a:p>
          <a:p>
            <a:pPr eaLnBrk="1" hangingPunct="1">
              <a:buFontTx/>
              <a:buNone/>
            </a:pPr>
            <a:endParaRPr lang="en-US" sz="2400" smtClean="0"/>
          </a:p>
          <a:p>
            <a:pPr eaLnBrk="1" hangingPunct="1">
              <a:buFontTx/>
              <a:buNone/>
            </a:pPr>
            <a:endParaRPr lang="en-US" smtClean="0"/>
          </a:p>
        </p:txBody>
      </p:sp>
      <p:sp>
        <p:nvSpPr>
          <p:cNvPr id="114692" name="Text Box 5"/>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81000" y="1600200"/>
            <a:ext cx="8229600" cy="4525963"/>
          </a:xfrm>
        </p:spPr>
        <p:txBody>
          <a:bodyPr/>
          <a:lstStyle/>
          <a:p>
            <a:pPr eaLnBrk="1" hangingPunct="1">
              <a:lnSpc>
                <a:spcPct val="80000"/>
              </a:lnSpc>
            </a:pPr>
            <a:r>
              <a:rPr lang="en-US" sz="2400" b="1" dirty="0" smtClean="0"/>
              <a:t>Prewriting</a:t>
            </a:r>
            <a:r>
              <a:rPr lang="en-US" sz="2400" dirty="0" smtClean="0"/>
              <a:t>, which engages students in activities designed to help them generate or organize ideas for their composition  ES 0.32</a:t>
            </a:r>
          </a:p>
          <a:p>
            <a:pPr eaLnBrk="1" hangingPunct="1">
              <a:lnSpc>
                <a:spcPct val="80000"/>
              </a:lnSpc>
            </a:pPr>
            <a:r>
              <a:rPr lang="en-US" sz="2400" b="1" dirty="0" smtClean="0"/>
              <a:t>Inquiry Activities</a:t>
            </a:r>
            <a:r>
              <a:rPr lang="en-US" sz="2400" dirty="0" smtClean="0"/>
              <a:t>, which engages students in analyzing immediate, concrete data to help them develop ideas and content for a particular writing task  ES 0.32</a:t>
            </a:r>
          </a:p>
          <a:p>
            <a:pPr eaLnBrk="1" hangingPunct="1">
              <a:lnSpc>
                <a:spcPct val="80000"/>
              </a:lnSpc>
            </a:pPr>
            <a:r>
              <a:rPr lang="en-US" sz="2400" b="1" dirty="0" smtClean="0"/>
              <a:t>Process Writing Approach</a:t>
            </a:r>
            <a:r>
              <a:rPr lang="en-US" sz="2400" dirty="0" smtClean="0"/>
              <a:t>, which interweaves a number of writing instructional activities in a workshop environment that stresses extended writing opportunities, writing for authentic audiences, personalized instruction, and cycles of writing  ES 0.32</a:t>
            </a:r>
          </a:p>
          <a:p>
            <a:pPr eaLnBrk="1" hangingPunct="1">
              <a:lnSpc>
                <a:spcPct val="80000"/>
              </a:lnSpc>
            </a:pPr>
            <a:r>
              <a:rPr lang="en-US" sz="2400" b="1" dirty="0" smtClean="0"/>
              <a:t>Study of Models</a:t>
            </a:r>
            <a:r>
              <a:rPr lang="en-US" sz="2400" dirty="0" smtClean="0"/>
              <a:t>, which provides students with opportunities to read, analyze, and emulate models of good writing  ES 0.25</a:t>
            </a:r>
          </a:p>
          <a:p>
            <a:pPr eaLnBrk="1" hangingPunct="1">
              <a:lnSpc>
                <a:spcPct val="80000"/>
              </a:lnSpc>
            </a:pPr>
            <a:r>
              <a:rPr lang="en-US" sz="2400" b="1" dirty="0" smtClean="0"/>
              <a:t>Writing for Content Learning</a:t>
            </a:r>
            <a:r>
              <a:rPr lang="en-US" sz="2400" dirty="0" smtClean="0"/>
              <a:t>, which uses writing as a tool for learning content material  ES 0.23</a:t>
            </a:r>
          </a:p>
          <a:p>
            <a:pPr eaLnBrk="1" hangingPunct="1">
              <a:lnSpc>
                <a:spcPct val="80000"/>
              </a:lnSpc>
            </a:pPr>
            <a:endParaRPr lang="en-US" sz="2400" dirty="0" smtClean="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smtClean="0"/>
              <a:t>Sentence Anagrams for Your Classroom</a:t>
            </a:r>
          </a:p>
        </p:txBody>
      </p:sp>
      <p:sp>
        <p:nvSpPr>
          <p:cNvPr id="115715" name="Rectangle 3"/>
          <p:cNvSpPr>
            <a:spLocks noGrp="1" noChangeArrowheads="1"/>
          </p:cNvSpPr>
          <p:nvPr>
            <p:ph type="body" idx="1"/>
          </p:nvPr>
        </p:nvSpPr>
        <p:spPr>
          <a:xfrm>
            <a:off x="485775" y="1943100"/>
            <a:ext cx="8229600" cy="4525963"/>
          </a:xfrm>
        </p:spPr>
        <p:txBody>
          <a:bodyPr/>
          <a:lstStyle/>
          <a:p>
            <a:pPr eaLnBrk="1" hangingPunct="1">
              <a:lnSpc>
                <a:spcPct val="90000"/>
              </a:lnSpc>
            </a:pPr>
            <a:r>
              <a:rPr lang="en-US" sz="2400" smtClean="0"/>
              <a:t>Create a sentence anagram that is appropriate for your students. Consider choosing a sentence from your text.</a:t>
            </a:r>
          </a:p>
          <a:p>
            <a:pPr eaLnBrk="1" hangingPunct="1">
              <a:lnSpc>
                <a:spcPct val="90000"/>
              </a:lnSpc>
            </a:pPr>
            <a:endParaRPr lang="en-US" sz="2400" smtClean="0"/>
          </a:p>
          <a:p>
            <a:pPr eaLnBrk="1" hangingPunct="1">
              <a:lnSpc>
                <a:spcPct val="90000"/>
              </a:lnSpc>
            </a:pPr>
            <a:r>
              <a:rPr lang="en-US" sz="2400" smtClean="0"/>
              <a:t>Put each word on a piece of self-stick note paper.</a:t>
            </a:r>
          </a:p>
          <a:p>
            <a:pPr eaLnBrk="1" hangingPunct="1">
              <a:lnSpc>
                <a:spcPct val="90000"/>
              </a:lnSpc>
            </a:pPr>
            <a:endParaRPr lang="en-US" sz="2400" smtClean="0"/>
          </a:p>
          <a:p>
            <a:pPr eaLnBrk="1" hangingPunct="1">
              <a:lnSpc>
                <a:spcPct val="90000"/>
              </a:lnSpc>
            </a:pPr>
            <a:r>
              <a:rPr lang="en-US" sz="2400" smtClean="0"/>
              <a:t>File this example in your teacher’s edition wherever you plan to use it in the future.</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Punctuation Matters!</a:t>
            </a:r>
          </a:p>
        </p:txBody>
      </p:sp>
      <p:sp>
        <p:nvSpPr>
          <p:cNvPr id="116739" name="Rectangle 3"/>
          <p:cNvSpPr>
            <a:spLocks noGrp="1" noChangeArrowheads="1"/>
          </p:cNvSpPr>
          <p:nvPr>
            <p:ph type="body" idx="1"/>
          </p:nvPr>
        </p:nvSpPr>
        <p:spPr>
          <a:xfrm>
            <a:off x="892175" y="1628775"/>
            <a:ext cx="7069138" cy="3306763"/>
          </a:xfrm>
        </p:spPr>
        <p:txBody>
          <a:bodyPr/>
          <a:lstStyle/>
          <a:p>
            <a:pPr eaLnBrk="1" hangingPunct="1"/>
            <a:r>
              <a:rPr lang="en-US" sz="2400" smtClean="0"/>
              <a:t>How do these two sentences differ?</a:t>
            </a:r>
          </a:p>
          <a:p>
            <a:pPr eaLnBrk="1" hangingPunct="1"/>
            <a:endParaRPr lang="en-US" sz="2400" smtClean="0"/>
          </a:p>
          <a:p>
            <a:pPr lvl="1" eaLnBrk="1" hangingPunct="1"/>
            <a:r>
              <a:rPr lang="en-US" smtClean="0"/>
              <a:t>I’ve finally decided to cheer up, everybody!</a:t>
            </a:r>
          </a:p>
          <a:p>
            <a:pPr lvl="1" eaLnBrk="1" hangingPunct="1"/>
            <a:r>
              <a:rPr lang="en-US" smtClean="0"/>
              <a:t>I’ve finally decided to cheer up everybody!</a:t>
            </a:r>
          </a:p>
          <a:p>
            <a:pPr lvl="1" eaLnBrk="1" hangingPunct="1">
              <a:buFontTx/>
              <a:buNone/>
            </a:pPr>
            <a:r>
              <a:rPr lang="en-US" b="1" smtClean="0"/>
              <a:t>	or</a:t>
            </a:r>
          </a:p>
          <a:p>
            <a:pPr lvl="1" eaLnBrk="1" hangingPunct="1"/>
            <a:r>
              <a:rPr lang="en-US" smtClean="0"/>
              <a:t>Slow, children crossing.</a:t>
            </a:r>
          </a:p>
          <a:p>
            <a:pPr lvl="1" eaLnBrk="1" hangingPunct="1"/>
            <a:r>
              <a:rPr lang="en-US" smtClean="0"/>
              <a:t>Slow children crossing.</a:t>
            </a:r>
            <a:endParaRPr lang="en-US" sz="2000" smtClean="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0" y="381000"/>
            <a:ext cx="7086600" cy="630238"/>
          </a:xfrm>
        </p:spPr>
        <p:txBody>
          <a:bodyPr/>
          <a:lstStyle/>
          <a:p>
            <a:pPr eaLnBrk="1" hangingPunct="1"/>
            <a:r>
              <a:rPr lang="en-US" dirty="0" smtClean="0"/>
              <a:t>Systematic Sentence Elaboration</a:t>
            </a:r>
          </a:p>
        </p:txBody>
      </p:sp>
      <p:sp>
        <p:nvSpPr>
          <p:cNvPr id="117763" name="Rectangle 3"/>
          <p:cNvSpPr>
            <a:spLocks noGrp="1" noChangeArrowheads="1"/>
          </p:cNvSpPr>
          <p:nvPr>
            <p:ph type="body" sz="half" idx="1"/>
          </p:nvPr>
        </p:nvSpPr>
        <p:spPr>
          <a:xfrm>
            <a:off x="544513" y="1628775"/>
            <a:ext cx="3733800" cy="3581400"/>
          </a:xfrm>
          <a:ln>
            <a:solidFill>
              <a:srgbClr val="2C0058"/>
            </a:solidFill>
          </a:ln>
        </p:spPr>
        <p:txBody>
          <a:bodyPr/>
          <a:lstStyle/>
          <a:p>
            <a:pPr marL="0" indent="0" eaLnBrk="1" hangingPunct="1">
              <a:buFontTx/>
              <a:buNone/>
            </a:pPr>
            <a:endParaRPr lang="en-US" b="1" smtClean="0"/>
          </a:p>
          <a:p>
            <a:pPr marL="0" indent="0" eaLnBrk="1" hangingPunct="1">
              <a:buFontTx/>
              <a:buNone/>
            </a:pPr>
            <a:r>
              <a:rPr lang="en-US" sz="2400" b="1" smtClean="0"/>
              <a:t>Elaborate a kernel sentence, step-by-step</a:t>
            </a:r>
            <a:r>
              <a:rPr lang="en-US" b="1" smtClean="0"/>
              <a:t>.</a:t>
            </a:r>
            <a:r>
              <a:rPr lang="en-US" smtClean="0"/>
              <a:t>  </a:t>
            </a:r>
          </a:p>
          <a:p>
            <a:pPr marL="0" indent="0" eaLnBrk="1" hangingPunct="1">
              <a:buFontTx/>
              <a:buNone/>
            </a:pPr>
            <a:endParaRPr lang="en-US" smtClean="0"/>
          </a:p>
          <a:p>
            <a:pPr marL="0" indent="0" eaLnBrk="1" hangingPunct="1">
              <a:buFontTx/>
              <a:buNone/>
            </a:pPr>
            <a:r>
              <a:rPr lang="en-US" sz="2000" b="1" smtClean="0"/>
              <a:t>“Masterpiece Sentences” technique from the </a:t>
            </a:r>
            <a:r>
              <a:rPr lang="en-US" sz="2000" b="1" i="1" smtClean="0"/>
              <a:t>LANGUAGE! </a:t>
            </a:r>
            <a:r>
              <a:rPr lang="en-US" sz="2000" baseline="30000" smtClean="0">
                <a:cs typeface="Arial" pitchFamily="34" charset="0"/>
              </a:rPr>
              <a:t>® </a:t>
            </a:r>
            <a:r>
              <a:rPr lang="en-US" sz="2000" b="1" smtClean="0">
                <a:cs typeface="Arial" pitchFamily="34" charset="0"/>
              </a:rPr>
              <a:t>curriculum</a:t>
            </a:r>
            <a:endParaRPr lang="en-US" sz="2000" baseline="30000" smtClean="0"/>
          </a:p>
        </p:txBody>
      </p:sp>
      <p:sp>
        <p:nvSpPr>
          <p:cNvPr id="117764" name="Rectangle 4"/>
          <p:cNvSpPr>
            <a:spLocks noGrp="1" noChangeArrowheads="1"/>
          </p:cNvSpPr>
          <p:nvPr>
            <p:ph type="body" sz="half" idx="2"/>
          </p:nvPr>
        </p:nvSpPr>
        <p:spPr>
          <a:xfrm>
            <a:off x="4718050" y="1647825"/>
            <a:ext cx="4027488" cy="3879850"/>
          </a:xfrm>
        </p:spPr>
        <p:txBody>
          <a:bodyPr/>
          <a:lstStyle/>
          <a:p>
            <a:pPr marL="225425" indent="-225425" eaLnBrk="1" hangingPunct="1">
              <a:spcBef>
                <a:spcPct val="50000"/>
              </a:spcBef>
            </a:pPr>
            <a:r>
              <a:rPr lang="en-US" sz="2400" smtClean="0">
                <a:solidFill>
                  <a:srgbClr val="000066"/>
                </a:solidFill>
              </a:rPr>
              <a:t>Begin with the kernel subject and predicate.</a:t>
            </a:r>
          </a:p>
          <a:p>
            <a:pPr marL="225425" indent="-225425" eaLnBrk="1" hangingPunct="1">
              <a:spcBef>
                <a:spcPct val="50000"/>
              </a:spcBef>
            </a:pPr>
            <a:r>
              <a:rPr lang="en-US" sz="2400" smtClean="0">
                <a:solidFill>
                  <a:srgbClr val="000066"/>
                </a:solidFill>
              </a:rPr>
              <a:t>Paint the predicate.</a:t>
            </a:r>
          </a:p>
          <a:p>
            <a:pPr marL="225425" indent="-225425" eaLnBrk="1" hangingPunct="1">
              <a:spcBef>
                <a:spcPct val="50000"/>
              </a:spcBef>
            </a:pPr>
            <a:r>
              <a:rPr lang="en-US" sz="2400" smtClean="0">
                <a:solidFill>
                  <a:srgbClr val="000066"/>
                </a:solidFill>
              </a:rPr>
              <a:t>Move clauses. </a:t>
            </a:r>
          </a:p>
          <a:p>
            <a:pPr marL="225425" indent="-225425" eaLnBrk="1" hangingPunct="1">
              <a:spcBef>
                <a:spcPct val="50000"/>
              </a:spcBef>
            </a:pPr>
            <a:r>
              <a:rPr lang="en-US" sz="2400" smtClean="0">
                <a:solidFill>
                  <a:srgbClr val="000066"/>
                </a:solidFill>
              </a:rPr>
              <a:t>Paint the subject.</a:t>
            </a:r>
          </a:p>
          <a:p>
            <a:pPr marL="225425" indent="-225425" eaLnBrk="1" hangingPunct="1">
              <a:spcBef>
                <a:spcPct val="50000"/>
              </a:spcBef>
            </a:pPr>
            <a:r>
              <a:rPr lang="en-US" sz="2400" smtClean="0">
                <a:solidFill>
                  <a:srgbClr val="000066"/>
                </a:solidFill>
              </a:rPr>
              <a:t>Substitute words.</a:t>
            </a:r>
          </a:p>
          <a:p>
            <a:pPr marL="225425" indent="-225425" eaLnBrk="1" hangingPunct="1">
              <a:spcBef>
                <a:spcPct val="50000"/>
              </a:spcBef>
            </a:pPr>
            <a:r>
              <a:rPr lang="en-US" sz="2400" smtClean="0">
                <a:solidFill>
                  <a:srgbClr val="000066"/>
                </a:solidFill>
              </a:rPr>
              <a:t>Polish the sentence.</a:t>
            </a:r>
          </a:p>
        </p:txBody>
      </p:sp>
      <p:sp>
        <p:nvSpPr>
          <p:cNvPr id="117765" name="Text Box 5"/>
          <p:cNvSpPr txBox="1">
            <a:spLocks noChangeArrowheads="1"/>
          </p:cNvSpPr>
          <p:nvPr/>
        </p:nvSpPr>
        <p:spPr bwMode="auto">
          <a:xfrm>
            <a:off x="2089150" y="4645025"/>
            <a:ext cx="2049463" cy="336550"/>
          </a:xfrm>
          <a:prstGeom prst="rect">
            <a:avLst/>
          </a:prstGeom>
          <a:noFill/>
          <a:ln w="9525">
            <a:noFill/>
            <a:miter lim="800000"/>
            <a:headEnd/>
            <a:tailEnd/>
          </a:ln>
        </p:spPr>
        <p:txBody>
          <a:bodyPr>
            <a:spAutoFit/>
          </a:bodyPr>
          <a:lstStyle/>
          <a:p>
            <a:pPr>
              <a:buClr>
                <a:srgbClr val="FB6A4F"/>
              </a:buClr>
              <a:buSzPct val="125000"/>
            </a:pPr>
            <a:r>
              <a:rPr lang="en-US" sz="1600">
                <a:solidFill>
                  <a:srgbClr val="666699"/>
                </a:solidFill>
              </a:rPr>
              <a:t>(Greene, 2000)</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1357313" y="1152525"/>
            <a:ext cx="1219200" cy="473075"/>
          </a:xfrm>
          <a:prstGeom prst="rect">
            <a:avLst/>
          </a:prstGeom>
          <a:solidFill>
            <a:srgbClr val="A671BB"/>
          </a:solidFill>
          <a:ln w="9525">
            <a:solidFill>
              <a:srgbClr val="000000"/>
            </a:solidFill>
            <a:miter lim="800000"/>
            <a:headEnd/>
            <a:tailEnd/>
          </a:ln>
        </p:spPr>
        <p:txBody>
          <a:bodyPr wrap="none" anchor="ctr"/>
          <a:lstStyle/>
          <a:p>
            <a:endParaRPr lang="en-US"/>
          </a:p>
        </p:txBody>
      </p:sp>
      <p:sp>
        <p:nvSpPr>
          <p:cNvPr id="118787" name="Rectangle 3"/>
          <p:cNvSpPr>
            <a:spLocks noGrp="1" noChangeArrowheads="1"/>
          </p:cNvSpPr>
          <p:nvPr>
            <p:ph type="title"/>
          </p:nvPr>
        </p:nvSpPr>
        <p:spPr>
          <a:xfrm>
            <a:off x="0" y="304800"/>
            <a:ext cx="6943725" cy="630238"/>
          </a:xfrm>
        </p:spPr>
        <p:txBody>
          <a:bodyPr/>
          <a:lstStyle/>
          <a:p>
            <a:pPr eaLnBrk="1" hangingPunct="1">
              <a:lnSpc>
                <a:spcPct val="90000"/>
              </a:lnSpc>
            </a:pPr>
            <a:r>
              <a:rPr lang="en-US" dirty="0" smtClean="0"/>
              <a:t>Systematic Sentence Elaboration</a:t>
            </a:r>
          </a:p>
        </p:txBody>
      </p:sp>
      <p:sp>
        <p:nvSpPr>
          <p:cNvPr id="3453956" name="Rectangle 4"/>
          <p:cNvSpPr>
            <a:spLocks noGrp="1" noChangeArrowheads="1"/>
          </p:cNvSpPr>
          <p:nvPr>
            <p:ph type="body" idx="1"/>
          </p:nvPr>
        </p:nvSpPr>
        <p:spPr>
          <a:xfrm>
            <a:off x="3892550" y="1892300"/>
            <a:ext cx="4270375" cy="457200"/>
          </a:xfrm>
        </p:spPr>
        <p:txBody>
          <a:bodyPr/>
          <a:lstStyle/>
          <a:p>
            <a:pPr marL="225425" indent="-225425" eaLnBrk="1" hangingPunct="1">
              <a:lnSpc>
                <a:spcPct val="110000"/>
              </a:lnSpc>
              <a:spcBef>
                <a:spcPct val="50000"/>
              </a:spcBef>
            </a:pPr>
            <a:r>
              <a:rPr lang="en-US" sz="2400" smtClean="0"/>
              <a:t>The monkey spat.</a:t>
            </a:r>
          </a:p>
        </p:txBody>
      </p:sp>
      <p:sp>
        <p:nvSpPr>
          <p:cNvPr id="3453957" name="Rectangle 5"/>
          <p:cNvSpPr>
            <a:spLocks noChangeArrowheads="1"/>
          </p:cNvSpPr>
          <p:nvPr/>
        </p:nvSpPr>
        <p:spPr bwMode="auto">
          <a:xfrm>
            <a:off x="258763" y="1892300"/>
            <a:ext cx="3048000" cy="457200"/>
          </a:xfrm>
          <a:prstGeom prst="rect">
            <a:avLst/>
          </a:prstGeom>
          <a:noFill/>
          <a:ln w="9525">
            <a:noFill/>
            <a:miter lim="800000"/>
            <a:headEnd/>
            <a:tailEnd/>
          </a:ln>
        </p:spPr>
        <p:txBody>
          <a:bodyPr/>
          <a:lstStyle/>
          <a:p>
            <a:pPr marL="457200" indent="-457200">
              <a:lnSpc>
                <a:spcPct val="110000"/>
              </a:lnSpc>
              <a:buClr>
                <a:srgbClr val="332884"/>
              </a:buClr>
            </a:pPr>
            <a:r>
              <a:rPr lang="en-US" sz="2000">
                <a:solidFill>
                  <a:srgbClr val="332884"/>
                </a:solidFill>
              </a:rPr>
              <a:t>1.	Kernel sentence.</a:t>
            </a:r>
          </a:p>
        </p:txBody>
      </p:sp>
      <p:sp>
        <p:nvSpPr>
          <p:cNvPr id="118790" name="Text Box 6"/>
          <p:cNvSpPr txBox="1">
            <a:spLocks noChangeArrowheads="1"/>
          </p:cNvSpPr>
          <p:nvPr/>
        </p:nvSpPr>
        <p:spPr bwMode="auto">
          <a:xfrm>
            <a:off x="1419225" y="1198563"/>
            <a:ext cx="1066800" cy="396875"/>
          </a:xfrm>
          <a:prstGeom prst="rect">
            <a:avLst/>
          </a:prstGeom>
          <a:noFill/>
          <a:ln w="9525">
            <a:noFill/>
            <a:miter lim="800000"/>
            <a:headEnd/>
            <a:tailEnd/>
          </a:ln>
        </p:spPr>
        <p:txBody>
          <a:bodyPr>
            <a:spAutoFit/>
          </a:bodyPr>
          <a:lstStyle/>
          <a:p>
            <a:pPr algn="ctr"/>
            <a:r>
              <a:rPr lang="en-US" sz="2000">
                <a:solidFill>
                  <a:schemeClr val="bg1"/>
                </a:solidFill>
              </a:rPr>
              <a:t>STEPS</a:t>
            </a:r>
          </a:p>
        </p:txBody>
      </p:sp>
      <p:sp>
        <p:nvSpPr>
          <p:cNvPr id="118791" name="Rectangle 7"/>
          <p:cNvSpPr>
            <a:spLocks noChangeArrowheads="1"/>
          </p:cNvSpPr>
          <p:nvPr/>
        </p:nvSpPr>
        <p:spPr bwMode="auto">
          <a:xfrm>
            <a:off x="5486400" y="1193800"/>
            <a:ext cx="1676400" cy="490538"/>
          </a:xfrm>
          <a:prstGeom prst="rect">
            <a:avLst/>
          </a:prstGeom>
          <a:solidFill>
            <a:srgbClr val="A671BB"/>
          </a:solidFill>
          <a:ln w="9525">
            <a:solidFill>
              <a:srgbClr val="000000"/>
            </a:solidFill>
            <a:miter lim="800000"/>
            <a:headEnd/>
            <a:tailEnd/>
          </a:ln>
        </p:spPr>
        <p:txBody>
          <a:bodyPr wrap="none" anchor="ctr"/>
          <a:lstStyle/>
          <a:p>
            <a:endParaRPr lang="en-US"/>
          </a:p>
        </p:txBody>
      </p:sp>
      <p:sp>
        <p:nvSpPr>
          <p:cNvPr id="118792" name="Text Box 8"/>
          <p:cNvSpPr txBox="1">
            <a:spLocks noChangeArrowheads="1"/>
          </p:cNvSpPr>
          <p:nvPr/>
        </p:nvSpPr>
        <p:spPr bwMode="auto">
          <a:xfrm>
            <a:off x="5410200" y="1227138"/>
            <a:ext cx="1905000" cy="396875"/>
          </a:xfrm>
          <a:prstGeom prst="rect">
            <a:avLst/>
          </a:prstGeom>
          <a:noFill/>
          <a:ln w="9525">
            <a:noFill/>
            <a:miter lim="800000"/>
            <a:headEnd/>
            <a:tailEnd/>
          </a:ln>
        </p:spPr>
        <p:txBody>
          <a:bodyPr>
            <a:spAutoFit/>
          </a:bodyPr>
          <a:lstStyle/>
          <a:p>
            <a:pPr algn="ctr"/>
            <a:r>
              <a:rPr lang="en-US" sz="2000">
                <a:solidFill>
                  <a:schemeClr val="bg1"/>
                </a:solidFill>
              </a:rPr>
              <a:t>EXAMPLES</a:t>
            </a:r>
          </a:p>
        </p:txBody>
      </p:sp>
      <p:sp>
        <p:nvSpPr>
          <p:cNvPr id="3453961" name="Rectangle 9"/>
          <p:cNvSpPr>
            <a:spLocks noChangeArrowheads="1"/>
          </p:cNvSpPr>
          <p:nvPr/>
        </p:nvSpPr>
        <p:spPr bwMode="auto">
          <a:xfrm>
            <a:off x="258763" y="2435225"/>
            <a:ext cx="3048000" cy="457200"/>
          </a:xfrm>
          <a:prstGeom prst="rect">
            <a:avLst/>
          </a:prstGeom>
          <a:noFill/>
          <a:ln w="9525">
            <a:noFill/>
            <a:miter lim="800000"/>
            <a:headEnd/>
            <a:tailEnd/>
          </a:ln>
        </p:spPr>
        <p:txBody>
          <a:bodyPr/>
          <a:lstStyle/>
          <a:p>
            <a:pPr marL="457200" indent="-457200">
              <a:buClr>
                <a:srgbClr val="332884"/>
              </a:buClr>
            </a:pPr>
            <a:r>
              <a:rPr lang="en-US" sz="2000">
                <a:solidFill>
                  <a:srgbClr val="332884"/>
                </a:solidFill>
              </a:rPr>
              <a:t>2.	Paint the predicate.</a:t>
            </a:r>
          </a:p>
        </p:txBody>
      </p:sp>
      <p:sp>
        <p:nvSpPr>
          <p:cNvPr id="3453962" name="Rectangle 10"/>
          <p:cNvSpPr>
            <a:spLocks noChangeArrowheads="1"/>
          </p:cNvSpPr>
          <p:nvPr/>
        </p:nvSpPr>
        <p:spPr bwMode="auto">
          <a:xfrm>
            <a:off x="258763" y="3211513"/>
            <a:ext cx="3048000" cy="762000"/>
          </a:xfrm>
          <a:prstGeom prst="rect">
            <a:avLst/>
          </a:prstGeom>
          <a:noFill/>
          <a:ln w="9525">
            <a:noFill/>
            <a:miter lim="800000"/>
            <a:headEnd/>
            <a:tailEnd/>
          </a:ln>
        </p:spPr>
        <p:txBody>
          <a:bodyPr/>
          <a:lstStyle/>
          <a:p>
            <a:pPr marL="457200" indent="-457200">
              <a:lnSpc>
                <a:spcPct val="90000"/>
              </a:lnSpc>
              <a:buClr>
                <a:srgbClr val="332884"/>
              </a:buClr>
            </a:pPr>
            <a:r>
              <a:rPr lang="en-US" sz="2000">
                <a:solidFill>
                  <a:srgbClr val="332884"/>
                </a:solidFill>
              </a:rPr>
              <a:t>3.	Move the predicate painters.</a:t>
            </a:r>
          </a:p>
        </p:txBody>
      </p:sp>
      <p:sp>
        <p:nvSpPr>
          <p:cNvPr id="3453963" name="Rectangle 11"/>
          <p:cNvSpPr>
            <a:spLocks noChangeArrowheads="1"/>
          </p:cNvSpPr>
          <p:nvPr/>
        </p:nvSpPr>
        <p:spPr bwMode="auto">
          <a:xfrm>
            <a:off x="258763" y="3959225"/>
            <a:ext cx="3048000" cy="533400"/>
          </a:xfrm>
          <a:prstGeom prst="rect">
            <a:avLst/>
          </a:prstGeom>
          <a:noFill/>
          <a:ln w="9525">
            <a:noFill/>
            <a:miter lim="800000"/>
            <a:headEnd/>
            <a:tailEnd/>
          </a:ln>
        </p:spPr>
        <p:txBody>
          <a:bodyPr/>
          <a:lstStyle/>
          <a:p>
            <a:pPr marL="457200" indent="-457200">
              <a:lnSpc>
                <a:spcPct val="90000"/>
              </a:lnSpc>
              <a:buClr>
                <a:srgbClr val="332884"/>
              </a:buClr>
            </a:pPr>
            <a:r>
              <a:rPr lang="en-US" sz="2000">
                <a:solidFill>
                  <a:srgbClr val="332884"/>
                </a:solidFill>
              </a:rPr>
              <a:t>4.	Paint the subject.</a:t>
            </a:r>
          </a:p>
        </p:txBody>
      </p:sp>
      <p:sp>
        <p:nvSpPr>
          <p:cNvPr id="3453964" name="Rectangle 12"/>
          <p:cNvSpPr>
            <a:spLocks noChangeArrowheads="1"/>
          </p:cNvSpPr>
          <p:nvPr/>
        </p:nvSpPr>
        <p:spPr bwMode="auto">
          <a:xfrm>
            <a:off x="252413" y="5005388"/>
            <a:ext cx="3048000" cy="609600"/>
          </a:xfrm>
          <a:prstGeom prst="rect">
            <a:avLst/>
          </a:prstGeom>
          <a:noFill/>
          <a:ln w="9525">
            <a:noFill/>
            <a:miter lim="800000"/>
            <a:headEnd/>
            <a:tailEnd/>
          </a:ln>
        </p:spPr>
        <p:txBody>
          <a:bodyPr/>
          <a:lstStyle/>
          <a:p>
            <a:pPr marL="457200" indent="-457200">
              <a:lnSpc>
                <a:spcPct val="80000"/>
              </a:lnSpc>
              <a:buClr>
                <a:srgbClr val="332884"/>
              </a:buClr>
            </a:pPr>
            <a:r>
              <a:rPr lang="en-US" sz="2000">
                <a:solidFill>
                  <a:srgbClr val="332884"/>
                </a:solidFill>
              </a:rPr>
              <a:t>5.	Substitute words and add detail.</a:t>
            </a:r>
          </a:p>
        </p:txBody>
      </p:sp>
      <p:sp>
        <p:nvSpPr>
          <p:cNvPr id="3453965" name="Rectangle 13"/>
          <p:cNvSpPr>
            <a:spLocks noChangeArrowheads="1"/>
          </p:cNvSpPr>
          <p:nvPr/>
        </p:nvSpPr>
        <p:spPr bwMode="auto">
          <a:xfrm>
            <a:off x="3905250" y="2397125"/>
            <a:ext cx="5238750" cy="685800"/>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The monkey spat with enthusiasm during his meal at the visitors.</a:t>
            </a:r>
          </a:p>
        </p:txBody>
      </p:sp>
      <p:sp>
        <p:nvSpPr>
          <p:cNvPr id="3453966" name="Rectangle 14"/>
          <p:cNvSpPr>
            <a:spLocks noChangeArrowheads="1"/>
          </p:cNvSpPr>
          <p:nvPr/>
        </p:nvSpPr>
        <p:spPr bwMode="auto">
          <a:xfrm>
            <a:off x="3905250" y="3173413"/>
            <a:ext cx="5253038" cy="609600"/>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The monkey spat at the visitors with enthusiasm during his meal.</a:t>
            </a:r>
          </a:p>
        </p:txBody>
      </p:sp>
      <p:sp>
        <p:nvSpPr>
          <p:cNvPr id="3453967" name="Rectangle 15"/>
          <p:cNvSpPr>
            <a:spLocks noChangeArrowheads="1"/>
          </p:cNvSpPr>
          <p:nvPr/>
        </p:nvSpPr>
        <p:spPr bwMode="auto">
          <a:xfrm>
            <a:off x="3905250" y="3902075"/>
            <a:ext cx="4900613" cy="671513"/>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During his meal, the lone, grumpy, red-haired monkey spat at the visitors with enthusiasm.</a:t>
            </a:r>
          </a:p>
        </p:txBody>
      </p:sp>
      <p:sp>
        <p:nvSpPr>
          <p:cNvPr id="3453968" name="Rectangle 16"/>
          <p:cNvSpPr>
            <a:spLocks noChangeArrowheads="1"/>
          </p:cNvSpPr>
          <p:nvPr/>
        </p:nvSpPr>
        <p:spPr bwMode="auto">
          <a:xfrm>
            <a:off x="3905250" y="4987925"/>
            <a:ext cx="4914900" cy="1371600"/>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During his dinner, the solitary, grumpy, rusty-haired orangutan spat at his visitors with vigor.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539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539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539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4539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45396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4539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4539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45396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45396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4539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3956" grpId="0" build="p" autoUpdateAnimBg="0"/>
      <p:bldP spid="3453957" grpId="0" autoUpdateAnimBg="0"/>
      <p:bldP spid="3453961" grpId="0" autoUpdateAnimBg="0"/>
      <p:bldP spid="3453962" grpId="0" autoUpdateAnimBg="0"/>
      <p:bldP spid="3453963" grpId="0" autoUpdateAnimBg="0"/>
      <p:bldP spid="3453964" grpId="0" autoUpdateAnimBg="0"/>
      <p:bldP spid="3453965" grpId="0" autoUpdateAnimBg="0"/>
      <p:bldP spid="3453966" grpId="0" autoUpdateAnimBg="0"/>
      <p:bldP spid="3453967" grpId="0" autoUpdateAnimBg="0"/>
      <p:bldP spid="3453968"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Sentence Deconstruction and Paraphrase</a:t>
            </a:r>
          </a:p>
        </p:txBody>
      </p:sp>
      <p:sp>
        <p:nvSpPr>
          <p:cNvPr id="119811" name="Rectangle 3"/>
          <p:cNvSpPr>
            <a:spLocks noGrp="1" noChangeArrowheads="1"/>
          </p:cNvSpPr>
          <p:nvPr>
            <p:ph type="body" idx="1"/>
          </p:nvPr>
        </p:nvSpPr>
        <p:spPr>
          <a:xfrm>
            <a:off x="577850" y="1565275"/>
            <a:ext cx="7751763" cy="4911725"/>
          </a:xfrm>
        </p:spPr>
        <p:txBody>
          <a:bodyPr/>
          <a:lstStyle/>
          <a:p>
            <a:pPr eaLnBrk="1" hangingPunct="1">
              <a:buFontTx/>
              <a:buNone/>
            </a:pPr>
            <a:r>
              <a:rPr lang="en-US" smtClean="0"/>
              <a:t>	</a:t>
            </a:r>
            <a:r>
              <a:rPr lang="en-US" sz="2400" i="1" smtClean="0"/>
              <a:t>I pledge allegiance to the flag of the United States of America and to the Republic for which it stands, one nation, under God, indivisible, with liberty and justice for all.</a:t>
            </a:r>
          </a:p>
          <a:p>
            <a:pPr eaLnBrk="1" hangingPunct="1">
              <a:buFontTx/>
              <a:buNone/>
            </a:pPr>
            <a:endParaRPr lang="en-US" sz="2400" smtClean="0"/>
          </a:p>
          <a:p>
            <a:pPr eaLnBrk="1" hangingPunct="1"/>
            <a:r>
              <a:rPr lang="en-US" sz="2400" smtClean="0"/>
              <a:t>I promise loyalty to the United States.</a:t>
            </a:r>
          </a:p>
          <a:p>
            <a:pPr eaLnBrk="1" hangingPunct="1"/>
            <a:r>
              <a:rPr lang="en-US" sz="2400" smtClean="0"/>
              <a:t>I also pledge loyalty to the Republic that the flag stands for.</a:t>
            </a:r>
          </a:p>
          <a:p>
            <a:pPr eaLnBrk="1" hangingPunct="1"/>
            <a:r>
              <a:rPr lang="en-US" sz="2400" smtClean="0"/>
              <a:t>The Republic, the United States, is one country that cannot be divided into several countries.</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mtClean="0"/>
              <a:t>Sentence Deconstruction and Paraphrase</a:t>
            </a:r>
          </a:p>
        </p:txBody>
      </p:sp>
      <p:sp>
        <p:nvSpPr>
          <p:cNvPr id="120835" name="Rectangle 3"/>
          <p:cNvSpPr>
            <a:spLocks noGrp="1" noChangeArrowheads="1"/>
          </p:cNvSpPr>
          <p:nvPr>
            <p:ph type="body" idx="1"/>
          </p:nvPr>
        </p:nvSpPr>
        <p:spPr>
          <a:xfrm>
            <a:off x="806450" y="1628775"/>
            <a:ext cx="7881938" cy="4525963"/>
          </a:xfrm>
        </p:spPr>
        <p:txBody>
          <a:bodyPr/>
          <a:lstStyle/>
          <a:p>
            <a:pPr eaLnBrk="1" hangingPunct="1"/>
            <a:r>
              <a:rPr lang="en-US" sz="2400" smtClean="0"/>
              <a:t>Find a complex, lengthy sentence in your student textbook.</a:t>
            </a:r>
          </a:p>
          <a:p>
            <a:pPr eaLnBrk="1" hangingPunct="1"/>
            <a:endParaRPr lang="en-US" sz="2400" smtClean="0"/>
          </a:p>
          <a:p>
            <a:pPr eaLnBrk="1" hangingPunct="1"/>
            <a:r>
              <a:rPr lang="en-US" sz="2400" smtClean="0"/>
              <a:t>Deconstruct it into its major parts on strips of paper.</a:t>
            </a:r>
          </a:p>
          <a:p>
            <a:pPr eaLnBrk="1" hangingPunct="1"/>
            <a:endParaRPr lang="en-US" sz="2400" smtClean="0"/>
          </a:p>
          <a:p>
            <a:pPr eaLnBrk="1" hangingPunct="1"/>
            <a:r>
              <a:rPr lang="en-US" sz="2400" smtClean="0"/>
              <a:t>How might you explain the meaning of this sentence to your students?</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mtClean="0"/>
              <a:t>Sentence Combining</a:t>
            </a:r>
          </a:p>
        </p:txBody>
      </p:sp>
      <p:sp>
        <p:nvSpPr>
          <p:cNvPr id="3462147" name="Rectangle 3"/>
          <p:cNvSpPr>
            <a:spLocks noGrp="1" noChangeArrowheads="1"/>
          </p:cNvSpPr>
          <p:nvPr>
            <p:ph type="body" idx="1"/>
          </p:nvPr>
        </p:nvSpPr>
        <p:spPr>
          <a:xfrm>
            <a:off x="573088" y="1546225"/>
            <a:ext cx="8229600" cy="4854575"/>
          </a:xfrm>
        </p:spPr>
        <p:txBody>
          <a:bodyPr/>
          <a:lstStyle/>
          <a:p>
            <a:pPr eaLnBrk="1" hangingPunct="1"/>
            <a:r>
              <a:rPr lang="en-US" sz="2400" smtClean="0"/>
              <a:t>How might you combine these ideas?</a:t>
            </a:r>
          </a:p>
          <a:p>
            <a:pPr marL="798513" lvl="1" indent="-341313" eaLnBrk="1" hangingPunct="1"/>
            <a:r>
              <a:rPr lang="en-US" smtClean="0"/>
              <a:t>Small fish provide an essential service.</a:t>
            </a:r>
          </a:p>
          <a:p>
            <a:pPr marL="798513" lvl="1" indent="-341313" eaLnBrk="1" hangingPunct="1"/>
            <a:r>
              <a:rPr lang="en-US" smtClean="0"/>
              <a:t>They are specialized for cleaning others.</a:t>
            </a:r>
          </a:p>
          <a:p>
            <a:pPr marL="798513" lvl="1" indent="-341313" eaLnBrk="1" hangingPunct="1"/>
            <a:r>
              <a:rPr lang="en-US" smtClean="0"/>
              <a:t>They feed on parasites.</a:t>
            </a:r>
          </a:p>
          <a:p>
            <a:pPr marL="798513" lvl="1" indent="-341313" eaLnBrk="1" hangingPunct="1"/>
            <a:r>
              <a:rPr lang="en-US" smtClean="0"/>
              <a:t>They clean the gills and fins of larger fish.</a:t>
            </a:r>
          </a:p>
          <a:p>
            <a:pPr eaLnBrk="1" hangingPunct="1"/>
            <a:endParaRPr lang="en-US" sz="2400" smtClean="0"/>
          </a:p>
          <a:p>
            <a:pPr eaLnBrk="1" hangingPunct="1"/>
            <a:r>
              <a:rPr lang="en-US" sz="2400" smtClean="0"/>
              <a:t>Can this work?</a:t>
            </a:r>
          </a:p>
          <a:p>
            <a:pPr marL="798513" lvl="1" indent="-341313" eaLnBrk="1" hangingPunct="1"/>
            <a:r>
              <a:rPr lang="en-US" smtClean="0"/>
              <a:t>Small fish that are specialized for cleaning others feed on parasites that live in the gills and fins of larger fish and thereby provide an essential ocean-cleaning service.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462147">
                                            <p:txEl>
                                              <p:pRg st="6" end="6"/>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462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SUTW Mastering  Sentences </a:t>
            </a:r>
            <a:endParaRPr lang="en-US" sz="4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4800" y="152400"/>
            <a:ext cx="8229600" cy="1143000"/>
          </a:xfrm>
          <a:noFill/>
        </p:spPr>
        <p:txBody>
          <a:bodyPr/>
          <a:lstStyle/>
          <a:p>
            <a:pPr eaLnBrk="1" hangingPunct="1"/>
            <a:r>
              <a:rPr lang="en-US" sz="4800" dirty="0" smtClean="0"/>
              <a:t>What does it take to write a good sentence?</a:t>
            </a:r>
          </a:p>
        </p:txBody>
      </p:sp>
      <p:sp>
        <p:nvSpPr>
          <p:cNvPr id="4099" name="Slide Number Placeholder 4"/>
          <p:cNvSpPr>
            <a:spLocks noGrp="1"/>
          </p:cNvSpPr>
          <p:nvPr>
            <p:ph type="sldNum" sz="quarter" idx="10"/>
          </p:nvPr>
        </p:nvSpPr>
        <p:spPr>
          <a:noFill/>
        </p:spPr>
        <p:txBody>
          <a:bodyPr/>
          <a:lstStyle/>
          <a:p>
            <a:fld id="{2C7A9659-7A95-4005-A8EF-92D919AB7E16}" type="slidenum">
              <a:rPr lang="en-US" smtClean="0">
                <a:latin typeface="Arial" pitchFamily="34" charset="0"/>
              </a:rPr>
              <a:pPr/>
              <a:t>68</a:t>
            </a:fld>
            <a:endParaRPr lang="en-US" smtClean="0">
              <a:latin typeface="Arial" pitchFamily="34" charset="0"/>
            </a:endParaRPr>
          </a:p>
        </p:txBody>
      </p:sp>
      <p:sp>
        <p:nvSpPr>
          <p:cNvPr id="4100" name="Text Box 17"/>
          <p:cNvSpPr txBox="1">
            <a:spLocks noChangeArrowheads="1"/>
          </p:cNvSpPr>
          <p:nvPr/>
        </p:nvSpPr>
        <p:spPr bwMode="auto">
          <a:xfrm>
            <a:off x="5486400" y="6369050"/>
            <a:ext cx="1484313" cy="336550"/>
          </a:xfrm>
          <a:prstGeom prst="rect">
            <a:avLst/>
          </a:prstGeom>
          <a:solidFill>
            <a:srgbClr val="3366FF"/>
          </a:solidFill>
          <a:ln w="9525">
            <a:noFill/>
            <a:miter lim="800000"/>
            <a:headEnd/>
            <a:tailEnd/>
          </a:ln>
        </p:spPr>
        <p:txBody>
          <a:bodyPr>
            <a:spAutoFit/>
          </a:bodyPr>
          <a:lstStyle/>
          <a:p>
            <a:r>
              <a:rPr lang="en-US">
                <a:solidFill>
                  <a:srgbClr val="EFFFFB"/>
                </a:solidFill>
              </a:rPr>
              <a:t>Spiral  pg 91</a:t>
            </a:r>
          </a:p>
        </p:txBody>
      </p:sp>
      <p:sp>
        <p:nvSpPr>
          <p:cNvPr id="4101" name="Text Box 20"/>
          <p:cNvSpPr txBox="1">
            <a:spLocks noChangeArrowheads="1"/>
          </p:cNvSpPr>
          <p:nvPr/>
        </p:nvSpPr>
        <p:spPr bwMode="auto">
          <a:xfrm>
            <a:off x="1600200" y="6369050"/>
            <a:ext cx="1600200" cy="369332"/>
          </a:xfrm>
          <a:prstGeom prst="rect">
            <a:avLst/>
          </a:prstGeom>
          <a:solidFill>
            <a:srgbClr val="009900"/>
          </a:solidFill>
          <a:ln w="9525">
            <a:noFill/>
            <a:miter lim="800000"/>
            <a:headEnd/>
            <a:tailEnd/>
          </a:ln>
        </p:spPr>
        <p:txBody>
          <a:bodyPr wrap="square">
            <a:spAutoFit/>
          </a:bodyPr>
          <a:lstStyle/>
          <a:p>
            <a:pPr>
              <a:spcBef>
                <a:spcPct val="50000"/>
              </a:spcBef>
            </a:pPr>
            <a:r>
              <a:rPr lang="en-US" dirty="0">
                <a:solidFill>
                  <a:srgbClr val="FFFFFF"/>
                </a:solidFill>
              </a:rPr>
              <a:t>Spiral  pg 100</a:t>
            </a:r>
          </a:p>
        </p:txBody>
      </p:sp>
      <p:sp>
        <p:nvSpPr>
          <p:cNvPr id="4102" name="Text Box 21"/>
          <p:cNvSpPr txBox="1">
            <a:spLocks noChangeArrowheads="1"/>
          </p:cNvSpPr>
          <p:nvPr/>
        </p:nvSpPr>
        <p:spPr bwMode="auto">
          <a:xfrm rot="10800000" flipV="1">
            <a:off x="3581400" y="6369050"/>
            <a:ext cx="1524000" cy="336550"/>
          </a:xfrm>
          <a:prstGeom prst="rect">
            <a:avLst/>
          </a:prstGeom>
          <a:solidFill>
            <a:srgbClr val="FF0000"/>
          </a:solidFill>
          <a:ln w="9525">
            <a:noFill/>
            <a:miter lim="800000"/>
            <a:headEnd/>
            <a:tailEnd/>
          </a:ln>
        </p:spPr>
        <p:txBody>
          <a:bodyPr>
            <a:spAutoFit/>
          </a:bodyPr>
          <a:lstStyle/>
          <a:p>
            <a:pPr>
              <a:spcBef>
                <a:spcPct val="50000"/>
              </a:spcBef>
            </a:pPr>
            <a:r>
              <a:rPr lang="en-US">
                <a:solidFill>
                  <a:srgbClr val="FFFFFF"/>
                </a:solidFill>
              </a:rPr>
              <a:t>Spiral  pg 91</a:t>
            </a:r>
          </a:p>
        </p:txBody>
      </p:sp>
      <p:pic>
        <p:nvPicPr>
          <p:cNvPr id="4103" name="Picture 23"/>
          <p:cNvPicPr>
            <a:picLocks noGrp="1" noChangeAspect="1" noChangeArrowheads="1"/>
          </p:cNvPicPr>
          <p:nvPr>
            <p:ph idx="1"/>
          </p:nvPr>
        </p:nvPicPr>
        <p:blipFill>
          <a:blip r:embed="rId3" cstate="print"/>
          <a:srcRect/>
          <a:stretch>
            <a:fillRect/>
          </a:stretch>
        </p:blipFill>
        <p:spPr>
          <a:xfrm>
            <a:off x="0" y="1524000"/>
            <a:ext cx="9180513" cy="2438400"/>
          </a:xfrm>
          <a:noFill/>
          <a:ln>
            <a:solidFill>
              <a:schemeClr val="tx2"/>
            </a:solidFill>
          </a:ln>
        </p:spPr>
      </p:pic>
      <p:sp>
        <p:nvSpPr>
          <p:cNvPr id="25" name="Explosion 2 24"/>
          <p:cNvSpPr/>
          <p:nvPr/>
        </p:nvSpPr>
        <p:spPr>
          <a:xfrm>
            <a:off x="1752600" y="3505200"/>
            <a:ext cx="6096000" cy="3200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Explicit, systematic, direct instruction in how to write a sentence!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In order to master sentences children must be able to…</a:t>
            </a:r>
          </a:p>
        </p:txBody>
      </p:sp>
      <p:sp>
        <p:nvSpPr>
          <p:cNvPr id="5123" name="Content Placeholder 2"/>
          <p:cNvSpPr>
            <a:spLocks noGrp="1"/>
          </p:cNvSpPr>
          <p:nvPr>
            <p:ph idx="1"/>
          </p:nvPr>
        </p:nvSpPr>
        <p:spPr/>
        <p:txBody>
          <a:bodyPr/>
          <a:lstStyle/>
          <a:p>
            <a:pPr marL="514350" indent="-514350">
              <a:buFont typeface="Times New Roman" pitchFamily="18" charset="0"/>
              <a:buAutoNum type="arabicPeriod"/>
            </a:pPr>
            <a:r>
              <a:rPr lang="en-US" smtClean="0"/>
              <a:t>Tell the difference between a complete sentence and a fragmented sentence.</a:t>
            </a:r>
          </a:p>
          <a:p>
            <a:pPr marL="514350" indent="-514350">
              <a:buFont typeface="Times New Roman" pitchFamily="18" charset="0"/>
              <a:buAutoNum type="arabicPeriod"/>
            </a:pPr>
            <a:r>
              <a:rPr lang="en-US" smtClean="0"/>
              <a:t>Identify the different types of sentences.</a:t>
            </a:r>
          </a:p>
          <a:p>
            <a:pPr marL="514350" indent="-514350">
              <a:buFont typeface="Times New Roman" pitchFamily="18" charset="0"/>
              <a:buAutoNum type="arabicPeriod"/>
            </a:pPr>
            <a:r>
              <a:rPr lang="en-US" smtClean="0"/>
              <a:t>Identify the parts of speech, sentence diagrams, and rules of grammar.</a:t>
            </a:r>
          </a:p>
          <a:p>
            <a:pPr marL="514350" indent="-514350">
              <a:buFont typeface="Times New Roman" pitchFamily="18" charset="0"/>
              <a:buAutoNum type="arabicPeriod"/>
            </a:pPr>
            <a:r>
              <a:rPr lang="en-US" smtClean="0"/>
              <a:t>Play with language.</a:t>
            </a:r>
          </a:p>
          <a:p>
            <a:pPr marL="514350" indent="-514350">
              <a:buFont typeface="Times New Roman" pitchFamily="18" charset="0"/>
              <a:buAutoNum type="arabicPeriod"/>
            </a:pPr>
            <a:r>
              <a:rPr lang="en-US" smtClean="0"/>
              <a:t>Write for different audiences and purposes.</a:t>
            </a:r>
          </a:p>
        </p:txBody>
      </p:sp>
      <p:sp>
        <p:nvSpPr>
          <p:cNvPr id="5124" name="Slide Number Placeholder 3"/>
          <p:cNvSpPr>
            <a:spLocks noGrp="1"/>
          </p:cNvSpPr>
          <p:nvPr>
            <p:ph type="sldNum" sz="quarter" idx="10"/>
          </p:nvPr>
        </p:nvSpPr>
        <p:spPr>
          <a:noFill/>
        </p:spPr>
        <p:txBody>
          <a:bodyPr/>
          <a:lstStyle/>
          <a:p>
            <a:fld id="{478CB7CA-2AF6-43AF-BFBF-3F5EABE70BDB}" type="slidenum">
              <a:rPr lang="en-US" smtClean="0">
                <a:latin typeface="Arial" pitchFamily="34" charset="0"/>
              </a:rPr>
              <a:pPr/>
              <a:t>69</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And the issue of GRAMMAR…</a:t>
            </a:r>
          </a:p>
        </p:txBody>
      </p:sp>
      <p:sp>
        <p:nvSpPr>
          <p:cNvPr id="5123" name="Rectangle 3"/>
          <p:cNvSpPr>
            <a:spLocks noGrp="1" noChangeArrowheads="1"/>
          </p:cNvSpPr>
          <p:nvPr>
            <p:ph type="body" idx="1"/>
          </p:nvPr>
        </p:nvSpPr>
        <p:spPr/>
        <p:txBody>
          <a:bodyPr/>
          <a:lstStyle/>
          <a:p>
            <a:pPr eaLnBrk="1" hangingPunct="1">
              <a:buFontTx/>
              <a:buNone/>
            </a:pPr>
            <a:endParaRPr lang="en-US" dirty="0" smtClean="0"/>
          </a:p>
          <a:p>
            <a:pPr eaLnBrk="1" hangingPunct="1"/>
            <a:r>
              <a:rPr lang="en-US" dirty="0" smtClean="0"/>
              <a:t>Traditional grammar lessons are not likely to improve the quality of students’ writing ability.</a:t>
            </a:r>
          </a:p>
          <a:p>
            <a:pPr eaLnBrk="1" hangingPunct="1">
              <a:buNone/>
            </a:pPr>
            <a:endParaRPr lang="en-US" dirty="0" smtClean="0"/>
          </a:p>
          <a:p>
            <a:pPr eaLnBrk="1" hangingPunct="1"/>
            <a:r>
              <a:rPr lang="en-US" dirty="0" smtClean="0"/>
              <a:t>Teaching students to focus on the function and practical application of grammar within the context of writing  produces strong, positive effects!!!</a:t>
            </a:r>
          </a:p>
          <a:p>
            <a:pPr eaLnBrk="1" hangingPunct="1"/>
            <a:endParaRPr lang="en-US" dirty="0"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0"/>
            <a:ext cx="8229600" cy="1143000"/>
          </a:xfrm>
        </p:spPr>
        <p:txBody>
          <a:bodyPr/>
          <a:lstStyle/>
          <a:p>
            <a:r>
              <a:rPr lang="en-US" dirty="0" smtClean="0"/>
              <a:t>Section One:</a:t>
            </a:r>
            <a:br>
              <a:rPr lang="en-US" dirty="0" smtClean="0"/>
            </a:br>
            <a:r>
              <a:rPr lang="en-US" dirty="0" smtClean="0"/>
              <a:t>Learning Sentence Writing</a:t>
            </a:r>
          </a:p>
        </p:txBody>
      </p:sp>
      <p:sp>
        <p:nvSpPr>
          <p:cNvPr id="6147" name="Content Placeholder 2"/>
          <p:cNvSpPr>
            <a:spLocks noGrp="1"/>
          </p:cNvSpPr>
          <p:nvPr>
            <p:ph idx="1"/>
          </p:nvPr>
        </p:nvSpPr>
        <p:spPr>
          <a:xfrm>
            <a:off x="457200" y="2590800"/>
            <a:ext cx="8229600" cy="3992563"/>
          </a:xfrm>
        </p:spPr>
        <p:txBody>
          <a:bodyPr/>
          <a:lstStyle/>
          <a:p>
            <a:r>
              <a:rPr lang="en-US" smtClean="0"/>
              <a:t>Fragments vs. Sentences</a:t>
            </a:r>
          </a:p>
          <a:p>
            <a:r>
              <a:rPr lang="en-US" smtClean="0"/>
              <a:t>Parts of a sentence</a:t>
            </a:r>
          </a:p>
        </p:txBody>
      </p:sp>
      <p:sp>
        <p:nvSpPr>
          <p:cNvPr id="6148" name="Slide Number Placeholder 3"/>
          <p:cNvSpPr>
            <a:spLocks noGrp="1"/>
          </p:cNvSpPr>
          <p:nvPr>
            <p:ph type="sldNum" sz="quarter" idx="10"/>
          </p:nvPr>
        </p:nvSpPr>
        <p:spPr>
          <a:noFill/>
        </p:spPr>
        <p:txBody>
          <a:bodyPr/>
          <a:lstStyle/>
          <a:p>
            <a:fld id="{CA4B0DC9-E3C4-4004-A878-8DB85CCC30F3}" type="slidenum">
              <a:rPr lang="en-US" smtClean="0">
                <a:latin typeface="Arial" pitchFamily="34" charset="0"/>
              </a:rPr>
              <a:pPr/>
              <a:t>70</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953000" y="990600"/>
            <a:ext cx="4191000" cy="4419600"/>
          </a:xfrm>
        </p:spPr>
        <p:txBody>
          <a:bodyPr/>
          <a:lstStyle/>
          <a:p>
            <a:pPr algn="l"/>
            <a:r>
              <a:rPr lang="en-US" sz="3600" smtClean="0"/>
              <a:t>Students practice identifying  the difference between a complete sentence and a fragmented sentence.</a:t>
            </a:r>
          </a:p>
        </p:txBody>
      </p:sp>
      <p:sp>
        <p:nvSpPr>
          <p:cNvPr id="7171" name="Slide Number Placeholder 3"/>
          <p:cNvSpPr>
            <a:spLocks noGrp="1"/>
          </p:cNvSpPr>
          <p:nvPr>
            <p:ph type="sldNum" sz="quarter" idx="10"/>
          </p:nvPr>
        </p:nvSpPr>
        <p:spPr>
          <a:noFill/>
        </p:spPr>
        <p:txBody>
          <a:bodyPr/>
          <a:lstStyle/>
          <a:p>
            <a:fld id="{BAB6ED3A-B8F5-42B1-85BD-51A20A8EA1F2}" type="slidenum">
              <a:rPr lang="en-US" smtClean="0">
                <a:latin typeface="Arial" pitchFamily="34" charset="0"/>
              </a:rPr>
              <a:pPr/>
              <a:t>71</a:t>
            </a:fld>
            <a:endParaRPr lang="en-US" smtClean="0">
              <a:latin typeface="Arial" pitchFamily="34" charset="0"/>
            </a:endParaRPr>
          </a:p>
        </p:txBody>
      </p:sp>
      <p:pic>
        <p:nvPicPr>
          <p:cNvPr id="7172" name="Picture 2"/>
          <p:cNvPicPr>
            <a:picLocks noGrp="1" noChangeAspect="1" noChangeArrowheads="1"/>
          </p:cNvPicPr>
          <p:nvPr>
            <p:ph idx="1"/>
          </p:nvPr>
        </p:nvPicPr>
        <p:blipFill>
          <a:blip r:embed="rId3" cstate="print"/>
          <a:srcRect/>
          <a:stretch>
            <a:fillRect/>
          </a:stretch>
        </p:blipFill>
        <p:spPr>
          <a:xfrm>
            <a:off x="304800" y="1022350"/>
            <a:ext cx="4495800" cy="5835650"/>
          </a:xfr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Learning the Parts of a Sentence</a:t>
            </a:r>
          </a:p>
        </p:txBody>
      </p:sp>
      <p:sp>
        <p:nvSpPr>
          <p:cNvPr id="8195" name="Slide Number Placeholder 3"/>
          <p:cNvSpPr>
            <a:spLocks noGrp="1"/>
          </p:cNvSpPr>
          <p:nvPr>
            <p:ph type="sldNum" sz="quarter" idx="10"/>
          </p:nvPr>
        </p:nvSpPr>
        <p:spPr>
          <a:noFill/>
        </p:spPr>
        <p:txBody>
          <a:bodyPr/>
          <a:lstStyle/>
          <a:p>
            <a:fld id="{CF69C1AB-2662-4EBA-ADD0-DE7422BBD6BB}" type="slidenum">
              <a:rPr lang="en-US" smtClean="0">
                <a:latin typeface="Arial" pitchFamily="34" charset="0"/>
              </a:rPr>
              <a:pPr/>
              <a:t>72</a:t>
            </a:fld>
            <a:endParaRPr lang="en-US" smtClean="0">
              <a:latin typeface="Arial" pitchFamily="34" charset="0"/>
            </a:endParaRPr>
          </a:p>
        </p:txBody>
      </p:sp>
      <p:pic>
        <p:nvPicPr>
          <p:cNvPr id="8196" name="Picture 2"/>
          <p:cNvPicPr>
            <a:picLocks noGrp="1" noChangeAspect="1" noChangeArrowheads="1"/>
          </p:cNvPicPr>
          <p:nvPr>
            <p:ph idx="1"/>
          </p:nvPr>
        </p:nvPicPr>
        <p:blipFill>
          <a:blip r:embed="rId3" cstate="print"/>
          <a:srcRect/>
          <a:stretch>
            <a:fillRect/>
          </a:stretch>
        </p:blipFill>
        <p:spPr>
          <a:xfrm>
            <a:off x="1296988" y="2636838"/>
            <a:ext cx="6550025" cy="3992562"/>
          </a:xfr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Advanced</a:t>
            </a:r>
            <a:br>
              <a:rPr lang="en-US" smtClean="0"/>
            </a:br>
            <a:r>
              <a:rPr lang="en-US" smtClean="0"/>
              <a:t>Learning the Parts of a Sentence </a:t>
            </a:r>
          </a:p>
        </p:txBody>
      </p:sp>
      <p:sp>
        <p:nvSpPr>
          <p:cNvPr id="9219" name="Slide Number Placeholder 3"/>
          <p:cNvSpPr>
            <a:spLocks noGrp="1"/>
          </p:cNvSpPr>
          <p:nvPr>
            <p:ph type="sldNum" sz="quarter" idx="10"/>
          </p:nvPr>
        </p:nvSpPr>
        <p:spPr>
          <a:noFill/>
        </p:spPr>
        <p:txBody>
          <a:bodyPr/>
          <a:lstStyle/>
          <a:p>
            <a:fld id="{FB1F66C0-AA74-4C31-B2E8-E320916172D1}" type="slidenum">
              <a:rPr lang="en-US" smtClean="0">
                <a:latin typeface="Arial" pitchFamily="34" charset="0"/>
              </a:rPr>
              <a:pPr/>
              <a:t>73</a:t>
            </a:fld>
            <a:endParaRPr lang="en-US" smtClean="0">
              <a:latin typeface="Arial" pitchFamily="34" charset="0"/>
            </a:endParaRPr>
          </a:p>
        </p:txBody>
      </p:sp>
      <p:pic>
        <p:nvPicPr>
          <p:cNvPr id="9220" name="Picture 2"/>
          <p:cNvPicPr>
            <a:picLocks noGrp="1" noChangeAspect="1" noChangeArrowheads="1"/>
          </p:cNvPicPr>
          <p:nvPr>
            <p:ph idx="1"/>
          </p:nvPr>
        </p:nvPicPr>
        <p:blipFill>
          <a:blip r:embed="rId3" cstate="print"/>
          <a:srcRect/>
          <a:stretch>
            <a:fillRect/>
          </a:stretch>
        </p:blipFill>
        <p:spPr>
          <a:xfrm>
            <a:off x="381000" y="1828800"/>
            <a:ext cx="8305800" cy="4048125"/>
          </a:xfr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sz="half" idx="1"/>
          </p:nvPr>
        </p:nvPicPr>
        <p:blipFill>
          <a:blip r:embed="rId3" cstate="print"/>
          <a:srcRect/>
          <a:stretch>
            <a:fillRect/>
          </a:stretch>
        </p:blipFill>
        <p:spPr>
          <a:xfrm>
            <a:off x="228600" y="2133600"/>
            <a:ext cx="3786188" cy="4724400"/>
          </a:xfrm>
          <a:noFill/>
        </p:spPr>
      </p:pic>
      <p:sp>
        <p:nvSpPr>
          <p:cNvPr id="10243" name="Title 1"/>
          <p:cNvSpPr>
            <a:spLocks noGrp="1"/>
          </p:cNvSpPr>
          <p:nvPr>
            <p:ph type="title"/>
          </p:nvPr>
        </p:nvSpPr>
        <p:spPr>
          <a:xfrm>
            <a:off x="304800" y="152400"/>
            <a:ext cx="8229600" cy="1143000"/>
          </a:xfrm>
        </p:spPr>
        <p:txBody>
          <a:bodyPr/>
          <a:lstStyle/>
          <a:p>
            <a:r>
              <a:rPr lang="en-US" dirty="0" smtClean="0"/>
              <a:t>Section Two:</a:t>
            </a:r>
            <a:br>
              <a:rPr lang="en-US" dirty="0" smtClean="0"/>
            </a:br>
            <a:r>
              <a:rPr lang="en-US" dirty="0" smtClean="0"/>
              <a:t>Practicing Sentence Writing</a:t>
            </a:r>
          </a:p>
        </p:txBody>
      </p:sp>
      <p:sp>
        <p:nvSpPr>
          <p:cNvPr id="10244" name="Content Placeholder 5"/>
          <p:cNvSpPr>
            <a:spLocks noGrp="1"/>
          </p:cNvSpPr>
          <p:nvPr>
            <p:ph sz="half" idx="2"/>
          </p:nvPr>
        </p:nvSpPr>
        <p:spPr/>
        <p:txBody>
          <a:bodyPr/>
          <a:lstStyle/>
          <a:p>
            <a:r>
              <a:rPr lang="en-US" smtClean="0"/>
              <a:t>Students practice improving their simple sentences.</a:t>
            </a:r>
          </a:p>
          <a:p>
            <a:r>
              <a:rPr lang="en-US" smtClean="0"/>
              <a:t>Take one of the sentences you wrote and see if you can make it “better”!</a:t>
            </a:r>
          </a:p>
        </p:txBody>
      </p:sp>
      <p:sp>
        <p:nvSpPr>
          <p:cNvPr id="10245" name="Slide Number Placeholder 3"/>
          <p:cNvSpPr>
            <a:spLocks noGrp="1"/>
          </p:cNvSpPr>
          <p:nvPr>
            <p:ph type="sldNum" sz="quarter" idx="10"/>
          </p:nvPr>
        </p:nvSpPr>
        <p:spPr>
          <a:noFill/>
        </p:spPr>
        <p:txBody>
          <a:bodyPr/>
          <a:lstStyle/>
          <a:p>
            <a:fld id="{A86F88B9-CA92-4543-8187-0EE5878C2273}" type="slidenum">
              <a:rPr lang="en-US" smtClean="0">
                <a:latin typeface="Arial" pitchFamily="34" charset="0"/>
              </a:rPr>
              <a:pPr/>
              <a:t>74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152400"/>
            <a:ext cx="8229600" cy="1143000"/>
          </a:xfrm>
        </p:spPr>
        <p:txBody>
          <a:bodyPr/>
          <a:lstStyle/>
          <a:p>
            <a:r>
              <a:rPr lang="en-US" dirty="0" smtClean="0"/>
              <a:t>Different Kinds of Sentences</a:t>
            </a:r>
          </a:p>
        </p:txBody>
      </p:sp>
      <p:sp>
        <p:nvSpPr>
          <p:cNvPr id="11267" name="Slide Number Placeholder 4"/>
          <p:cNvSpPr>
            <a:spLocks noGrp="1"/>
          </p:cNvSpPr>
          <p:nvPr>
            <p:ph type="sldNum" sz="quarter" idx="10"/>
          </p:nvPr>
        </p:nvSpPr>
        <p:spPr>
          <a:noFill/>
        </p:spPr>
        <p:txBody>
          <a:bodyPr/>
          <a:lstStyle/>
          <a:p>
            <a:fld id="{067B279F-9D3F-43E2-8708-F0D207A6BADA}" type="slidenum">
              <a:rPr lang="en-US" smtClean="0">
                <a:latin typeface="Arial" pitchFamily="34" charset="0"/>
              </a:rPr>
              <a:pPr/>
              <a:t>75</a:t>
            </a:fld>
            <a:endParaRPr lang="en-US" smtClean="0">
              <a:latin typeface="Arial" pitchFamily="34" charset="0"/>
            </a:endParaRPr>
          </a:p>
        </p:txBody>
      </p:sp>
      <p:pic>
        <p:nvPicPr>
          <p:cNvPr id="11268" name="Picture 2"/>
          <p:cNvPicPr>
            <a:picLocks noGrp="1" noChangeAspect="1" noChangeArrowheads="1"/>
          </p:cNvPicPr>
          <p:nvPr>
            <p:ph sz="half" idx="1"/>
          </p:nvPr>
        </p:nvPicPr>
        <p:blipFill>
          <a:blip r:embed="rId3" cstate="print"/>
          <a:srcRect/>
          <a:stretch>
            <a:fillRect/>
          </a:stretch>
        </p:blipFill>
        <p:spPr>
          <a:xfrm>
            <a:off x="228600" y="1700213"/>
            <a:ext cx="3762375" cy="4883150"/>
          </a:xfrm>
          <a:noFill/>
        </p:spPr>
      </p:pic>
      <p:pic>
        <p:nvPicPr>
          <p:cNvPr id="11269" name="Picture 3"/>
          <p:cNvPicPr>
            <a:picLocks noGrp="1" noChangeAspect="1" noChangeArrowheads="1"/>
          </p:cNvPicPr>
          <p:nvPr>
            <p:ph sz="half" idx="2"/>
          </p:nvPr>
        </p:nvPicPr>
        <p:blipFill>
          <a:blip r:embed="rId4" cstate="print"/>
          <a:srcRect/>
          <a:stretch>
            <a:fillRect/>
          </a:stretch>
        </p:blipFill>
        <p:spPr>
          <a:xfrm>
            <a:off x="4724400" y="1981200"/>
            <a:ext cx="3873500" cy="4648200"/>
          </a:xfr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762000" y="762000"/>
            <a:ext cx="7827963" cy="5767388"/>
          </a:xfrm>
          <a:prstGeom prst="rect">
            <a:avLst/>
          </a:prstGeom>
          <a:noFill/>
          <a:ln w="9525">
            <a:noFill/>
            <a:miter lim="800000"/>
            <a:headEnd/>
            <a:tailEnd/>
          </a:ln>
        </p:spPr>
      </p:pic>
      <p:sp>
        <p:nvSpPr>
          <p:cNvPr id="12291" name="Title 1"/>
          <p:cNvSpPr>
            <a:spLocks noGrp="1"/>
          </p:cNvSpPr>
          <p:nvPr>
            <p:ph type="title"/>
          </p:nvPr>
        </p:nvSpPr>
        <p:spPr/>
        <p:txBody>
          <a:bodyPr/>
          <a:lstStyle/>
          <a:p>
            <a:r>
              <a:rPr lang="en-US" smtClean="0"/>
              <a:t>Combining Concepts</a:t>
            </a:r>
            <a:br>
              <a:rPr lang="en-US" smtClean="0"/>
            </a:br>
            <a:endParaRPr lang="en-US" smtClean="0"/>
          </a:p>
        </p:txBody>
      </p:sp>
      <p:sp>
        <p:nvSpPr>
          <p:cNvPr id="12294" name="Slide Number Placeholder 4"/>
          <p:cNvSpPr>
            <a:spLocks noGrp="1"/>
          </p:cNvSpPr>
          <p:nvPr>
            <p:ph type="sldNum" sz="quarter" idx="10"/>
          </p:nvPr>
        </p:nvSpPr>
        <p:spPr>
          <a:noFill/>
        </p:spPr>
        <p:txBody>
          <a:bodyPr/>
          <a:lstStyle/>
          <a:p>
            <a:fld id="{31E2EC0A-3201-4FD8-A337-CB1268C247A4}" type="slidenum">
              <a:rPr lang="en-US" smtClean="0">
                <a:latin typeface="Arial" pitchFamily="34" charset="0"/>
              </a:rPr>
              <a:pPr/>
              <a:t>76</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hlinkClick r:id="rId3"/>
              </a:rPr>
              <a:t>Section Three:</a:t>
            </a:r>
            <a:br>
              <a:rPr lang="en-US" smtClean="0">
                <a:hlinkClick r:id="rId3"/>
              </a:rPr>
            </a:br>
            <a:r>
              <a:rPr lang="en-US" smtClean="0">
                <a:hlinkClick r:id="rId3"/>
              </a:rPr>
              <a:t>Mastering Sentence Writing</a:t>
            </a:r>
            <a:endParaRPr lang="en-US" smtClean="0"/>
          </a:p>
        </p:txBody>
      </p:sp>
      <p:sp>
        <p:nvSpPr>
          <p:cNvPr id="13316" name="Slide Number Placeholder 4"/>
          <p:cNvSpPr>
            <a:spLocks noGrp="1"/>
          </p:cNvSpPr>
          <p:nvPr>
            <p:ph type="sldNum" sz="quarter" idx="10"/>
          </p:nvPr>
        </p:nvSpPr>
        <p:spPr>
          <a:noFill/>
        </p:spPr>
        <p:txBody>
          <a:bodyPr/>
          <a:lstStyle/>
          <a:p>
            <a:fld id="{871E3A16-D84A-4CB0-811F-6A47084407E7}" type="slidenum">
              <a:rPr lang="en-US" smtClean="0">
                <a:latin typeface="Arial" pitchFamily="34" charset="0"/>
              </a:rPr>
              <a:pPr/>
              <a:t>77</a:t>
            </a:fld>
            <a:endParaRPr lang="en-US" smtClean="0">
              <a:latin typeface="Arial" pitchFamily="34" charset="0"/>
            </a:endParaRPr>
          </a:p>
        </p:txBody>
      </p:sp>
      <p:sp>
        <p:nvSpPr>
          <p:cNvPr id="7" name="Rectangle 6"/>
          <p:cNvSpPr/>
          <p:nvPr/>
        </p:nvSpPr>
        <p:spPr>
          <a:xfrm>
            <a:off x="762000" y="2895600"/>
            <a:ext cx="2069798" cy="923330"/>
          </a:xfrm>
          <a:prstGeom prst="rect">
            <a:avLst/>
          </a:prstGeom>
          <a:noFill/>
        </p:spPr>
        <p:txBody>
          <a:bodyPr wrap="none">
            <a:prstTxWarp prst="textWave4">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Nouns</a:t>
            </a:r>
          </a:p>
        </p:txBody>
      </p:sp>
      <p:sp>
        <p:nvSpPr>
          <p:cNvPr id="8" name="Rectangle 7"/>
          <p:cNvSpPr/>
          <p:nvPr/>
        </p:nvSpPr>
        <p:spPr>
          <a:xfrm>
            <a:off x="4443546" y="5181600"/>
            <a:ext cx="4700454" cy="923330"/>
          </a:xfrm>
          <a:prstGeom prst="rect">
            <a:avLst/>
          </a:prstGeom>
          <a:noFill/>
        </p:spPr>
        <p:txBody>
          <a:bodyPr spcFirstLastPara="1" wrap="none">
            <a:prstTxWarp prst="textArchUp">
              <a:avLst/>
            </a:prstTxWarp>
            <a:spAutoFit/>
          </a:bodyPr>
          <a:lstStyle/>
          <a:p>
            <a:pPr algn="ctr">
              <a:defRPr/>
            </a:pPr>
            <a:r>
              <a:rPr lang="en-US" sz="5400" b="1" dirty="0">
                <a:ln w="24500" cmpd="dbl">
                  <a:solidFill>
                    <a:schemeClr val="accent2">
                      <a:shade val="85000"/>
                      <a:satMod val="155000"/>
                    </a:schemeClr>
                  </a:solidFill>
                  <a:prstDash val="solid"/>
                  <a:miter lim="800000"/>
                </a:ln>
                <a:solidFill>
                  <a:srgbClr val="FF3300"/>
                </a:solidFill>
                <a:effectLst>
                  <a:outerShdw blurRad="38100" dist="38100" dir="7020000" algn="tl">
                    <a:srgbClr val="000000">
                      <a:alpha val="35000"/>
                    </a:srgbClr>
                  </a:outerShdw>
                </a:effectLst>
              </a:rPr>
              <a:t>Verbs</a:t>
            </a:r>
          </a:p>
        </p:txBody>
      </p:sp>
      <p:sp>
        <p:nvSpPr>
          <p:cNvPr id="9" name="Rectangle 8"/>
          <p:cNvSpPr/>
          <p:nvPr/>
        </p:nvSpPr>
        <p:spPr>
          <a:xfrm>
            <a:off x="762000" y="5105400"/>
            <a:ext cx="3019096" cy="1447800"/>
          </a:xfrm>
          <a:prstGeom prst="rect">
            <a:avLst/>
          </a:prstGeom>
          <a:noFill/>
        </p:spPr>
        <p:txBody>
          <a:bodyPr wrap="none">
            <a:prstTxWarp prst="textArchUpPour">
              <a:avLst/>
            </a:prstTxWarp>
            <a:spAutoFit/>
          </a:bodyPr>
          <a:lstStyle/>
          <a:p>
            <a:pPr algn="ctr">
              <a:defRPr/>
            </a:pP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B050"/>
                </a:solidFill>
                <a:effectLst>
                  <a:outerShdw blurRad="41275" dist="12700" dir="12000000" algn="tl" rotWithShape="0">
                    <a:srgbClr val="000000">
                      <a:alpha val="40000"/>
                    </a:srgbClr>
                  </a:outerShdw>
                </a:effectLst>
              </a:rPr>
              <a:t>Pronouns</a:t>
            </a:r>
          </a:p>
        </p:txBody>
      </p:sp>
      <p:sp>
        <p:nvSpPr>
          <p:cNvPr id="10" name="Rectangle 9"/>
          <p:cNvSpPr/>
          <p:nvPr/>
        </p:nvSpPr>
        <p:spPr>
          <a:xfrm>
            <a:off x="5257800" y="3200400"/>
            <a:ext cx="3326553" cy="923330"/>
          </a:xfrm>
          <a:prstGeom prst="rect">
            <a:avLst/>
          </a:prstGeom>
          <a:noFill/>
        </p:spPr>
        <p:txBody>
          <a:bodyPr wrap="none">
            <a:prstTxWarp prst="textDoubleWave1">
              <a:avLst/>
            </a:prstTxWarp>
            <a:spAutoFit/>
          </a:bodyPr>
          <a:lstStyle/>
          <a:p>
            <a:pPr algn="ctr">
              <a:defRPr/>
            </a:pPr>
            <a:r>
              <a:rPr lang="en-US"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Adjectives</a:t>
            </a:r>
          </a:p>
        </p:txBody>
      </p:sp>
      <p:sp>
        <p:nvSpPr>
          <p:cNvPr id="11" name="Rectangle 10"/>
          <p:cNvSpPr/>
          <p:nvPr/>
        </p:nvSpPr>
        <p:spPr>
          <a:xfrm>
            <a:off x="1600200" y="3886200"/>
            <a:ext cx="3877986" cy="923330"/>
          </a:xfrm>
          <a:prstGeom prst="rect">
            <a:avLst/>
          </a:prstGeom>
          <a:noFill/>
        </p:spPr>
        <p:txBody>
          <a:bodyPr spcFirstLastPara="1" wrap="none">
            <a:prstTxWarp prst="textArchDown">
              <a:avLst/>
            </a:prstTxWarp>
            <a:spAutoFit/>
          </a:bodyPr>
          <a:lstStyle/>
          <a:p>
            <a:pPr algn="ctr">
              <a:defRPr/>
            </a:pP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Conjunction</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Diagramming Sentences</a:t>
            </a:r>
          </a:p>
        </p:txBody>
      </p:sp>
      <p:sp>
        <p:nvSpPr>
          <p:cNvPr id="15363" name="Slide Number Placeholder 3"/>
          <p:cNvSpPr>
            <a:spLocks noGrp="1"/>
          </p:cNvSpPr>
          <p:nvPr>
            <p:ph type="sldNum" sz="quarter" idx="10"/>
          </p:nvPr>
        </p:nvSpPr>
        <p:spPr>
          <a:noFill/>
        </p:spPr>
        <p:txBody>
          <a:bodyPr/>
          <a:lstStyle/>
          <a:p>
            <a:fld id="{DDBACF32-20A9-4BDB-B5B0-8F2056E21120}" type="slidenum">
              <a:rPr lang="en-US" smtClean="0">
                <a:latin typeface="Arial" pitchFamily="34" charset="0"/>
              </a:rPr>
              <a:pPr/>
              <a:t>78</a:t>
            </a:fld>
            <a:endParaRPr lang="en-US" smtClean="0">
              <a:latin typeface="Arial" pitchFamily="34" charset="0"/>
            </a:endParaRPr>
          </a:p>
        </p:txBody>
      </p:sp>
      <p:pic>
        <p:nvPicPr>
          <p:cNvPr id="15364" name="Picture 2"/>
          <p:cNvPicPr>
            <a:picLocks noGrp="1" noChangeAspect="1" noChangeArrowheads="1"/>
          </p:cNvPicPr>
          <p:nvPr>
            <p:ph idx="1"/>
          </p:nvPr>
        </p:nvPicPr>
        <p:blipFill>
          <a:blip r:embed="rId3" cstate="print"/>
          <a:srcRect/>
          <a:stretch>
            <a:fillRect/>
          </a:stretch>
        </p:blipFill>
        <p:spPr>
          <a:xfrm>
            <a:off x="457200" y="2133600"/>
            <a:ext cx="8229600" cy="3265488"/>
          </a:xfr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81200" y="5943600"/>
            <a:ext cx="6019800" cy="914400"/>
          </a:xfrm>
        </p:spPr>
        <p:txBody>
          <a:bodyPr/>
          <a:lstStyle/>
          <a:p>
            <a:r>
              <a:rPr lang="en-US" smtClean="0"/>
              <a:t>Playing with Language</a:t>
            </a:r>
          </a:p>
        </p:txBody>
      </p:sp>
      <p:sp>
        <p:nvSpPr>
          <p:cNvPr id="16387" name="Slide Number Placeholder 3"/>
          <p:cNvSpPr>
            <a:spLocks noGrp="1"/>
          </p:cNvSpPr>
          <p:nvPr>
            <p:ph type="sldNum" sz="quarter" idx="10"/>
          </p:nvPr>
        </p:nvSpPr>
        <p:spPr>
          <a:noFill/>
        </p:spPr>
        <p:txBody>
          <a:bodyPr/>
          <a:lstStyle/>
          <a:p>
            <a:fld id="{313CE886-6567-49B9-B518-CB3CB841664A}" type="slidenum">
              <a:rPr lang="en-US" smtClean="0">
                <a:latin typeface="Arial" pitchFamily="34" charset="0"/>
              </a:rPr>
              <a:pPr/>
              <a:t>79</a:t>
            </a:fld>
            <a:endParaRPr lang="en-US" smtClean="0">
              <a:latin typeface="Arial" pitchFamily="34" charset="0"/>
            </a:endParaRPr>
          </a:p>
        </p:txBody>
      </p:sp>
      <p:pic>
        <p:nvPicPr>
          <p:cNvPr id="16388" name="Picture 2"/>
          <p:cNvPicPr>
            <a:picLocks noGrp="1" noChangeAspect="1" noChangeArrowheads="1"/>
          </p:cNvPicPr>
          <p:nvPr>
            <p:ph idx="1"/>
          </p:nvPr>
        </p:nvPicPr>
        <p:blipFill>
          <a:blip r:embed="rId3" cstate="print"/>
          <a:srcRect/>
          <a:stretch>
            <a:fillRect/>
          </a:stretch>
        </p:blipFill>
        <p:spPr>
          <a:xfrm>
            <a:off x="0" y="0"/>
            <a:ext cx="4757738" cy="6172200"/>
          </a:xfrm>
          <a:noFill/>
        </p:spPr>
      </p:pic>
      <p:pic>
        <p:nvPicPr>
          <p:cNvPr id="16389" name="Picture 3"/>
          <p:cNvPicPr>
            <a:picLocks noChangeAspect="1" noChangeArrowheads="1"/>
          </p:cNvPicPr>
          <p:nvPr/>
        </p:nvPicPr>
        <p:blipFill>
          <a:blip r:embed="rId4" cstate="print"/>
          <a:srcRect/>
          <a:stretch>
            <a:fillRect/>
          </a:stretch>
        </p:blipFill>
        <p:spPr bwMode="auto">
          <a:xfrm>
            <a:off x="4562475" y="0"/>
            <a:ext cx="4581525"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Sentence-Combining ES 0.50 </a:t>
            </a:r>
            <a:endParaRPr lang="en-US" dirty="0"/>
          </a:p>
        </p:txBody>
      </p:sp>
      <p:sp>
        <p:nvSpPr>
          <p:cNvPr id="3" name="Content Placeholder 2"/>
          <p:cNvSpPr>
            <a:spLocks noGrp="1"/>
          </p:cNvSpPr>
          <p:nvPr>
            <p:ph sz="quarter" idx="1"/>
          </p:nvPr>
        </p:nvSpPr>
        <p:spPr/>
        <p:txBody>
          <a:bodyPr/>
          <a:lstStyle/>
          <a:p>
            <a:r>
              <a:rPr lang="en-US" b="1" dirty="0" smtClean="0"/>
              <a:t>Sentence-combining is an alternative approach to more </a:t>
            </a:r>
            <a:r>
              <a:rPr lang="en-US" dirty="0" smtClean="0"/>
              <a:t>traditional grammar instruction. Sentence-combining instruction involves teaching students to construct more complex and sophisticated sentences through exercises in which two or more basic sentences are combined into a single sentence.</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Analyzing Sentences in Context</a:t>
            </a:r>
          </a:p>
        </p:txBody>
      </p:sp>
      <p:sp>
        <p:nvSpPr>
          <p:cNvPr id="17411" name="Content Placeholder 2"/>
          <p:cNvSpPr>
            <a:spLocks noGrp="1"/>
          </p:cNvSpPr>
          <p:nvPr>
            <p:ph idx="1"/>
          </p:nvPr>
        </p:nvSpPr>
        <p:spPr/>
        <p:txBody>
          <a:bodyPr/>
          <a:lstStyle/>
          <a:p>
            <a:r>
              <a:rPr lang="en-US" smtClean="0"/>
              <a:t>Please use the sentence grid while I do your dictation.</a:t>
            </a:r>
          </a:p>
          <a:p>
            <a:r>
              <a:rPr lang="en-US" smtClean="0"/>
              <a:t>Who, what, where, when, action, how</a:t>
            </a:r>
          </a:p>
          <a:p>
            <a:endParaRPr lang="en-US" smtClean="0"/>
          </a:p>
          <a:p>
            <a:endParaRPr lang="en-US" smtClean="0"/>
          </a:p>
          <a:p>
            <a:endParaRPr lang="en-US" smtClean="0"/>
          </a:p>
          <a:p>
            <a:endParaRPr lang="en-US" smtClean="0"/>
          </a:p>
          <a:p>
            <a:endParaRPr lang="en-US" smtClean="0"/>
          </a:p>
        </p:txBody>
      </p:sp>
      <p:sp>
        <p:nvSpPr>
          <p:cNvPr id="17412" name="Slide Number Placeholder 3"/>
          <p:cNvSpPr>
            <a:spLocks noGrp="1"/>
          </p:cNvSpPr>
          <p:nvPr>
            <p:ph type="sldNum" sz="quarter" idx="10"/>
          </p:nvPr>
        </p:nvSpPr>
        <p:spPr>
          <a:noFill/>
        </p:spPr>
        <p:txBody>
          <a:bodyPr/>
          <a:lstStyle/>
          <a:p>
            <a:fld id="{3454F49C-2D98-4317-B325-5CDCEF8012BA}" type="slidenum">
              <a:rPr lang="en-US" smtClean="0">
                <a:latin typeface="Arial" pitchFamily="34" charset="0"/>
              </a:rPr>
              <a:pPr/>
              <a:t>80</a:t>
            </a:fld>
            <a:endParaRPr lang="en-US" smtClean="0">
              <a:latin typeface="Arial" pitchFamily="34" charset="0"/>
            </a:endParaRPr>
          </a:p>
        </p:txBody>
      </p:sp>
      <p:pic>
        <p:nvPicPr>
          <p:cNvPr id="17413" name="Picture 3"/>
          <p:cNvPicPr>
            <a:picLocks noChangeAspect="1" noChangeArrowheads="1"/>
          </p:cNvPicPr>
          <p:nvPr/>
        </p:nvPicPr>
        <p:blipFill>
          <a:blip r:embed="rId3" cstate="print"/>
          <a:srcRect/>
          <a:stretch>
            <a:fillRect/>
          </a:stretch>
        </p:blipFill>
        <p:spPr bwMode="auto">
          <a:xfrm>
            <a:off x="685800" y="3505200"/>
            <a:ext cx="7286625" cy="119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3048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rot="10800000">
            <a:off x="1143000" y="3048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19812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p:cNvSpPr/>
          <p:nvPr/>
        </p:nvSpPr>
        <p:spPr>
          <a:xfrm rot="10800000">
            <a:off x="2819400" y="3048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35814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47244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10800000">
            <a:off x="5281212" y="246791"/>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57912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rot="10800000">
            <a:off x="6324600" y="250083"/>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68580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304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p:cNvSpPr/>
          <p:nvPr/>
        </p:nvSpPr>
        <p:spPr>
          <a:xfrm rot="10800000">
            <a:off x="1066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p:cNvSpPr/>
          <p:nvPr/>
        </p:nvSpPr>
        <p:spPr>
          <a:xfrm>
            <a:off x="1828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p:cNvSpPr/>
          <p:nvPr/>
        </p:nvSpPr>
        <p:spPr>
          <a:xfrm rot="10800000">
            <a:off x="2590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a:off x="3352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p:cNvSpPr/>
          <p:nvPr/>
        </p:nvSpPr>
        <p:spPr>
          <a:xfrm>
            <a:off x="48768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rot="10800000">
            <a:off x="5410200" y="1524001"/>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rot="10800000">
            <a:off x="64770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p:cNvSpPr/>
          <p:nvPr/>
        </p:nvSpPr>
        <p:spPr>
          <a:xfrm>
            <a:off x="59436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p:cNvSpPr/>
          <p:nvPr/>
        </p:nvSpPr>
        <p:spPr>
          <a:xfrm>
            <a:off x="70104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28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752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324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76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800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772400" y="304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772400" y="1447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848600" y="2590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848600" y="3733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52400" y="51816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52400" y="56388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52400" y="60960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Moon 38"/>
          <p:cNvSpPr/>
          <p:nvPr/>
        </p:nvSpPr>
        <p:spPr>
          <a:xfrm rot="5400000">
            <a:off x="2133600" y="47244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oon 39"/>
          <p:cNvSpPr/>
          <p:nvPr/>
        </p:nvSpPr>
        <p:spPr>
          <a:xfrm rot="5400000">
            <a:off x="2133600" y="52578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Moon 40"/>
          <p:cNvSpPr/>
          <p:nvPr/>
        </p:nvSpPr>
        <p:spPr>
          <a:xfrm rot="5400000">
            <a:off x="3810000" y="47244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Moon 41"/>
          <p:cNvSpPr/>
          <p:nvPr/>
        </p:nvSpPr>
        <p:spPr>
          <a:xfrm rot="5400000">
            <a:off x="3810000" y="52578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5486400" y="5181600"/>
            <a:ext cx="609600" cy="1219200"/>
            <a:chOff x="1143000" y="2667000"/>
            <a:chExt cx="1143000" cy="2133600"/>
          </a:xfrm>
        </p:grpSpPr>
        <p:sp>
          <p:nvSpPr>
            <p:cNvPr id="44" name="Oval 43"/>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Isosceles Triangle 44"/>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p:cNvGrpSpPr/>
          <p:nvPr/>
        </p:nvGrpSpPr>
        <p:grpSpPr>
          <a:xfrm>
            <a:off x="6324600" y="5181600"/>
            <a:ext cx="609600" cy="1219200"/>
            <a:chOff x="1143000" y="2667000"/>
            <a:chExt cx="1143000" cy="2133600"/>
          </a:xfrm>
        </p:grpSpPr>
        <p:sp>
          <p:nvSpPr>
            <p:cNvPr id="47" name="Oval 46"/>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7086600" y="5181600"/>
            <a:ext cx="609600" cy="1219200"/>
            <a:chOff x="1143000" y="2667000"/>
            <a:chExt cx="1143000" cy="2133600"/>
          </a:xfrm>
        </p:grpSpPr>
        <p:sp>
          <p:nvSpPr>
            <p:cNvPr id="50" name="Oval 49"/>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Sentence-Combining </a:t>
            </a:r>
            <a:endParaRPr lang="en-US" dirty="0"/>
          </a:p>
        </p:txBody>
      </p:sp>
      <p:sp>
        <p:nvSpPr>
          <p:cNvPr id="3" name="Content Placeholder 2"/>
          <p:cNvSpPr>
            <a:spLocks noGrp="1"/>
          </p:cNvSpPr>
          <p:nvPr>
            <p:ph sz="quarter" idx="1"/>
          </p:nvPr>
        </p:nvSpPr>
        <p:spPr/>
        <p:txBody>
          <a:bodyPr/>
          <a:lstStyle/>
          <a:p>
            <a:r>
              <a:rPr lang="en-US" sz="2400" dirty="0" smtClean="0"/>
              <a:t>In one approach, students at higher and lower writing levels are paired to receive six lessons that teach </a:t>
            </a:r>
          </a:p>
          <a:p>
            <a:r>
              <a:rPr lang="en-US" sz="2400" dirty="0" smtClean="0"/>
              <a:t>(a) combining smaller related sentences into a compound sentence using the connectors </a:t>
            </a:r>
            <a:r>
              <a:rPr lang="en-US" sz="2400" i="1" dirty="0" smtClean="0"/>
              <a:t>and, but, and because; </a:t>
            </a:r>
          </a:p>
          <a:p>
            <a:r>
              <a:rPr lang="en-US" sz="2400" i="1" dirty="0" smtClean="0"/>
              <a:t>(b) embedding an adjective </a:t>
            </a:r>
            <a:r>
              <a:rPr lang="en-US" sz="2400" dirty="0" smtClean="0"/>
              <a:t>or adverb from one sentence into another; </a:t>
            </a:r>
          </a:p>
          <a:p>
            <a:r>
              <a:rPr lang="en-US" sz="2400" dirty="0" smtClean="0"/>
              <a:t>(c) creating complex sentences by embedding an adverbial and adjectival clause from one sentence into another; and </a:t>
            </a:r>
          </a:p>
          <a:p>
            <a:r>
              <a:rPr lang="en-US" sz="2400" dirty="0" smtClean="0"/>
              <a:t>(d) making multiple embeddings involving adjectives, adverbs, adverbial clauses, and adjectival clauses. The instructor provides support and modeling and the student pairs work collaboratively to apply the skills taught.</a:t>
            </a:r>
            <a:endParaRPr lang="en-US" sz="24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79789&quot;&gt;&lt;property id=&quot;20148&quot; value=&quot;5&quot;/&gt;&lt;property id=&quot;20300&quot; value=&quot;Slide 3 - &amp;quot;Writing Next Meta Analysis Grammar &amp;quot;&quot;/&gt;&lt;property id=&quot;20307&quot; value=&quot;373&quot;/&gt;&lt;/object&gt;&lt;object type=&quot;3&quot; unique_id=&quot;79790&quot;&gt;&lt;property id=&quot;20148&quot; value=&quot;5&quot;/&gt;&lt;property id=&quot;20300&quot; value=&quot;Slide 4 - &amp;quot;Key Elements of Effective Adolescent Writing Instruction&amp;quot;&quot;/&gt;&lt;property id=&quot;20307&quot; value=&quot;375&quot;/&gt;&lt;/object&gt;&lt;object type=&quot;3&quot; unique_id=&quot;79791&quot;&gt;&lt;property id=&quot;20148&quot; value=&quot;5&quot;/&gt;&lt;property id=&quot;20300&quot; value=&quot;Slide 5 - &amp;quot;Writing Next &amp;quot;&quot;/&gt;&lt;property id=&quot;20307&quot; value=&quot;376&quot;/&gt;&lt;/object&gt;&lt;object type=&quot;3&quot; unique_id=&quot;79792&quot;&gt;&lt;property id=&quot;20148&quot; value=&quot;5&quot;/&gt;&lt;property id=&quot;20300&quot; value=&quot;Slide 6&quot;/&gt;&lt;property id=&quot;20307&quot; value=&quot;377&quot;/&gt;&lt;/object&gt;&lt;object type=&quot;3&quot; unique_id=&quot;79793&quot;&gt;&lt;property id=&quot;20148&quot; value=&quot;5&quot;/&gt;&lt;property id=&quot;20300&quot; value=&quot;Slide 7 - &amp;quot;And the issue of GRAMMAR…&amp;quot;&quot;/&gt;&lt;property id=&quot;20307&quot; value=&quot;378&quot;/&gt;&lt;/object&gt;&lt;object type=&quot;3&quot; unique_id=&quot;79794&quot;&gt;&lt;property id=&quot;20148&quot; value=&quot;5&quot;/&gt;&lt;property id=&quot;20300&quot; value=&quot;Slide 8 - &amp;quot;Sentence-Combining ES 0.50 &amp;quot;&quot;/&gt;&lt;property id=&quot;20307&quot; value=&quot;379&quot;/&gt;&lt;/object&gt;&lt;object type=&quot;3&quot; unique_id=&quot;79795&quot;&gt;&lt;property id=&quot;20148&quot; value=&quot;5&quot;/&gt;&lt;property id=&quot;20300&quot; value=&quot;Slide 9 - &amp;quot;Sentence-Combining &amp;quot;&quot;/&gt;&lt;property id=&quot;20307&quot; value=&quot;380&quot;/&gt;&lt;/object&gt;&lt;object type=&quot;3&quot; unique_id=&quot;79799&quot;&gt;&lt;property id=&quot;20148&quot; value=&quot;5&quot;/&gt;&lt;property id=&quot;20300&quot; value=&quot;Slide 10 - &amp;quot;Traditional Grammar Studies &amp;quot;&quot;/&gt;&lt;property id=&quot;20307&quot; value=&quot;391&quot;/&gt;&lt;/object&gt;&lt;object type=&quot;3&quot; unique_id=&quot;79800&quot;&gt;&lt;property id=&quot;20148&quot; value=&quot;5&quot;/&gt;&lt;property id=&quot;20300&quot; value=&quot;Slide 11 - &amp;quot;Traditional Grammar &amp;quot;&quot;/&gt;&lt;property id=&quot;20307&quot; value=&quot;392&quot;/&gt;&lt;/object&gt;&lt;object type=&quot;3&quot; unique_id=&quot;79801&quot;&gt;&lt;property id=&quot;20148&quot; value=&quot;5&quot;/&gt;&lt;property id=&quot;20300&quot; value=&quot;Slide 12 - &amp;quot;Traditional Grammar &amp;quot;&quot;/&gt;&lt;property id=&quot;20307&quot; value=&quot;393&quot;/&gt;&lt;/object&gt;&lt;object type=&quot;3&quot; unique_id=&quot;79802&quot;&gt;&lt;property id=&quot;20148&quot; value=&quot;5&quot;/&gt;&lt;property id=&quot;20300&quot; value=&quot;Slide 13 - &amp;quot;Grammar in context &amp;quot;&quot;/&gt;&lt;property id=&quot;20307&quot; value=&quot;394&quot;/&gt;&lt;/object&gt;&lt;object type=&quot;3&quot; unique_id=&quot;79803&quot;&gt;&lt;property id=&quot;20148&quot; value=&quot;5&quot;/&gt;&lt;property id=&quot;20300&quot; value=&quot;Slide 14 - &amp;quot;Parts of speech instruction: Visual Language&amp;quot;&quot;/&gt;&lt;property id=&quot;20307&quot; value=&quot;374&quot;/&gt;&lt;/object&gt;&lt;object type=&quot;3&quot; unique_id=&quot;79804&quot;&gt;&lt;property id=&quot;20148&quot; value=&quot;5&quot;/&gt;&lt;property id=&quot;20300&quot; value=&quot;Slide 15 - &amp;quot;Grammar Instruction&amp;quot;&quot;/&gt;&lt;property id=&quot;20307&quot; value=&quot;395&quot;/&gt;&lt;/object&gt;&lt;object type=&quot;3&quot; unique_id=&quot;79805&quot;&gt;&lt;property id=&quot;20148&quot; value=&quot;5&quot;/&gt;&lt;property id=&quot;20300&quot; value=&quot;Slide 16 - &amp;quot;The noun&amp;quot;&quot;/&gt;&lt;property id=&quot;20307&quot; value=&quot;396&quot;/&gt;&lt;/object&gt;&lt;object type=&quot;3&quot; unique_id=&quot;79806&quot;&gt;&lt;property id=&quot;20148&quot; value=&quot;5&quot;/&gt;&lt;property id=&quot;20300&quot; value=&quot;Slide 17 - &amp;quot;Noun lesson &amp;quot;&quot;/&gt;&lt;property id=&quot;20307&quot; value=&quot;403&quot;/&gt;&lt;/object&gt;&lt;object type=&quot;3&quot; unique_id=&quot;79807&quot;&gt;&lt;property id=&quot;20148&quot; value=&quot;5&quot;/&gt;&lt;property id=&quot;20300&quot; value=&quot;Slide 18 - &amp;quot;The adjective, article and pronoun &amp;quot;&quot;/&gt;&lt;property id=&quot;20307&quot; value=&quot;397&quot;/&gt;&lt;/object&gt;&lt;object type=&quot;3&quot; unique_id=&quot;79808&quot;&gt;&lt;property id=&quot;20148&quot; value=&quot;5&quot;/&gt;&lt;property id=&quot;20300&quot; value=&quot;Slide 19 - &amp;quot;Article Lesson&amp;quot;&quot;/&gt;&lt;property id=&quot;20307&quot; value=&quot;404&quot;/&gt;&lt;/object&gt;&lt;object type=&quot;3&quot; unique_id=&quot;79809&quot;&gt;&lt;property id=&quot;20148&quot; value=&quot;5&quot;/&gt;&lt;property id=&quot;20300&quot; value=&quot;Slide 20 - &amp;quot;Label simple noun phrases &amp;quot;&quot;/&gt;&lt;property id=&quot;20307&quot; value=&quot;405&quot;/&gt;&lt;/object&gt;&lt;object type=&quot;3&quot; unique_id=&quot;79810&quot;&gt;&lt;property id=&quot;20148&quot; value=&quot;5&quot;/&gt;&lt;property id=&quot;20300&quot; value=&quot;Slide 21 - &amp;quot;Adjective Lesson &amp;quot;&quot;/&gt;&lt;property id=&quot;20307&quot; value=&quot;406&quot;/&gt;&lt;/object&gt;&lt;object type=&quot;3&quot; unique_id=&quot;79811&quot;&gt;&lt;property id=&quot;20148&quot; value=&quot;5&quot;/&gt;&lt;property id=&quot;20300&quot; value=&quot;Slide 23 - &amp;quot;The Verb &amp;quot;&quot;/&gt;&lt;property id=&quot;20307&quot; value=&quot;398&quot;/&gt;&lt;/object&gt;&lt;object type=&quot;3&quot; unique_id=&quot;79812&quot;&gt;&lt;property id=&quot;20148&quot; value=&quot;5&quot;/&gt;&lt;property id=&quot;20300&quot; value=&quot;Slide 26 - &amp;quot;The adverb &amp;quot;&quot;/&gt;&lt;property id=&quot;20307&quot; value=&quot;399&quot;/&gt;&lt;/object&gt;&lt;object type=&quot;3&quot; unique_id=&quot;79813&quot;&gt;&lt;property id=&quot;20148&quot; value=&quot;5&quot;/&gt;&lt;property id=&quot;20300&quot; value=&quot;Slide 31 - &amp;quot;The preposition &amp;quot;&quot;/&gt;&lt;property id=&quot;20307&quot; value=&quot;400&quot;/&gt;&lt;/object&gt;&lt;object type=&quot;3&quot; unique_id=&quot;79814&quot;&gt;&lt;property id=&quot;20148&quot; value=&quot;5&quot;/&gt;&lt;property id=&quot;20300&quot; value=&quot;Slide 29 - &amp;quot;The conjunction&amp;quot;&quot;/&gt;&lt;property id=&quot;20307&quot; value=&quot;401&quot;/&gt;&lt;/object&gt;&lt;object type=&quot;3&quot; unique_id=&quot;79815&quot;&gt;&lt;property id=&quot;20148&quot; value=&quot;5&quot;/&gt;&lt;property id=&quot;20300&quot; value=&quot;Slide 33 - &amp;quot;The interjection&amp;quot;&quot;/&gt;&lt;property id=&quot;20307&quot; value=&quot;402&quot;/&gt;&lt;/object&gt;&lt;object type=&quot;3&quot; unique_id=&quot;79939&quot;&gt;&lt;property id=&quot;20148&quot; value=&quot;5&quot;/&gt;&lt;property id=&quot;20300&quot; value=&quot;Slide 22 - &amp;quot;Label simple noun phrases &amp;quot;&quot;/&gt;&lt;property id=&quot;20307&quot; value=&quot;407&quot;/&gt;&lt;/object&gt;&lt;object type=&quot;3&quot; unique_id=&quot;79940&quot;&gt;&lt;property id=&quot;20148&quot; value=&quot;5&quot;/&gt;&lt;property id=&quot;20300&quot; value=&quot;Slide 24 - &amp;quot;Verb Lesson &amp;quot;&quot;/&gt;&lt;property id=&quot;20307&quot; value=&quot;408&quot;/&gt;&lt;/object&gt;&lt;object type=&quot;3&quot; unique_id=&quot;79941&quot;&gt;&lt;property id=&quot;20148&quot; value=&quot;5&quot;/&gt;&lt;property id=&quot;20300&quot; value=&quot;Slide 25 - &amp;quot;Label simple noun phrase plus verb &amp;quot;&quot;/&gt;&lt;property id=&quot;20307&quot; value=&quot;409&quot;/&gt;&lt;/object&gt;&lt;object type=&quot;3&quot; unique_id=&quot;80514&quot;&gt;&lt;property id=&quot;20148&quot; value=&quot;5&quot;/&gt;&lt;property id=&quot;20300&quot; value=&quot;Slide 27 - &amp;quot;Adverb lesson &amp;quot;&quot;/&gt;&lt;property id=&quot;20307&quot; value=&quot;410&quot;/&gt;&lt;/object&gt;&lt;object type=&quot;3&quot; unique_id=&quot;80515&quot;&gt;&lt;property id=&quot;20148&quot; value=&quot;5&quot;/&gt;&lt;property id=&quot;20300&quot; value=&quot;Slide 28 - &amp;quot;Label simple noun phrase plus verb &amp;quot;&quot;/&gt;&lt;property id=&quot;20307&quot; value=&quot;411&quot;/&gt;&lt;/object&gt;&lt;object type=&quot;3&quot; unique_id=&quot;80516&quot;&gt;&lt;property id=&quot;20148&quot; value=&quot;5&quot;/&gt;&lt;property id=&quot;20300&quot; value=&quot;Slide 30 - &amp;quot;Label simple noun phrase plus verb and adverb &amp;quot;&quot;/&gt;&lt;property id=&quot;20307&quot; value=&quot;412&quot;/&gt;&lt;/object&gt;&lt;object type=&quot;3&quot; unique_id=&quot;80517&quot;&gt;&lt;property id=&quot;20148&quot; value=&quot;5&quot;/&gt;&lt;property id=&quot;20300&quot; value=&quot;Slide 32 - &amp;quot;Preposition &amp;quot;&quot;/&gt;&lt;property id=&quot;20307&quot; value=&quot;413&quot;/&gt;&lt;/object&gt;&lt;object type=&quot;3&quot; unique_id=&quot;80518&quot;&gt;&lt;property id=&quot;20148&quot; value=&quot;5&quot;/&gt;&lt;property id=&quot;20300&quot; value=&quot;Slide 34 - &amp;quot;Interjection!&amp;quot;&quot;/&gt;&lt;property id=&quot;20307&quot; value=&quot;414&quot;/&gt;&lt;/object&gt;&lt;object type=&quot;3&quot; unique_id=&quot;80519&quot;&gt;&lt;property id=&quot;20148&quot; value=&quot;5&quot;/&gt;&lt;property id=&quot;20300&quot; value=&quot;Slide 81&quot;/&gt;&lt;property id=&quot;20307&quot; value=&quot;415&quot;/&gt;&lt;/object&gt;&lt;object type=&quot;3&quot; unique_id=&quot;83069&quot;&gt;&lt;property id=&quot;20148&quot; value=&quot;5&quot;/&gt;&lt;property id=&quot;20300&quot; value=&quot;Slide 35 - &amp;quot;Instruction for phrases and clauses  &amp;quot;&quot;/&gt;&lt;property id=&quot;20307&quot; value=&quot;418&quot;/&gt;&lt;/object&gt;&lt;object type=&quot;3&quot; unique_id=&quot;83070&quot;&gt;&lt;property id=&quot;20148&quot; value=&quot;5&quot;/&gt;&lt;property id=&quot;20300&quot; value=&quot;Slide 36 - &amp;quot;What’s the Difference?&amp;quot;&quot;/&gt;&lt;property id=&quot;20307&quot; value=&quot;419&quot;/&gt;&lt;/object&gt;&lt;object type=&quot;3&quot; unique_id=&quot;83071&quot;&gt;&lt;property id=&quot;20148&quot; value=&quot;5&quot;/&gt;&lt;property id=&quot;20300&quot; value=&quot;Slide 37 - &amp;quot;Examples of Phrases and Clauses&amp;quot;&quot;/&gt;&lt;property id=&quot;20307&quot; value=&quot;420&quot;/&gt;&lt;/object&gt;&lt;object type=&quot;3&quot; unique_id=&quot;83072&quot;&gt;&lt;property id=&quot;20148&quot; value=&quot;5&quot;/&gt;&lt;property id=&quot;20300&quot; value=&quot;Slide 38 - &amp;quot;Sorting Phrases and Clauses&amp;quot;&quot;/&gt;&lt;property id=&quot;20307&quot; value=&quot;421&quot;/&gt;&lt;/object&gt;&lt;object type=&quot;3&quot; unique_id=&quot;83073&quot;&gt;&lt;property id=&quot;20148&quot; value=&quot;5&quot;/&gt;&lt;property id=&quot;20300&quot; value=&quot;Slide 39 - &amp;quot;Sorting Phrases and Clauses&amp;quot;&quot;/&gt;&lt;property id=&quot;20307&quot; value=&quot;422&quot;/&gt;&lt;/object&gt;&lt;object type=&quot;3&quot; unique_id=&quot;83074&quot;&gt;&lt;property id=&quot;20148&quot; value=&quot;5&quot;/&gt;&lt;property id=&quot;20300&quot; value=&quot;Slide 40 - &amp;quot;Sorting Phrases and Clauses&amp;quot;&quot;/&gt;&lt;property id=&quot;20307&quot; value=&quot;423&quot;/&gt;&lt;/object&gt;&lt;object type=&quot;3&quot; unique_id=&quot;83075&quot;&gt;&lt;property id=&quot;20148&quot; value=&quot;5&quot;/&gt;&lt;property id=&quot;20300&quot; value=&quot;Slide 41 - &amp;quot;Sorting Phrases and Clauses &amp;quot;&quot;/&gt;&lt;property id=&quot;20307&quot; value=&quot;424&quot;/&gt;&lt;/object&gt;&lt;object type=&quot;3&quot; unique_id=&quot;83076&quot;&gt;&lt;property id=&quot;20148&quot; value=&quot;5&quot;/&gt;&lt;property id=&quot;20300&quot; value=&quot;Slide 42 - &amp;quot;Sorting Phrases and Clauses &amp;quot;&quot;/&gt;&lt;property id=&quot;20307&quot; value=&quot;425&quot;/&gt;&lt;/object&gt;&lt;object type=&quot;3&quot; unique_id=&quot;83077&quot;&gt;&lt;property id=&quot;20148&quot; value=&quot;5&quot;/&gt;&lt;property id=&quot;20300&quot; value=&quot;Slide 43 - &amp;quot;Sorting Phrases and Clauses &amp;quot;&quot;/&gt;&lt;property id=&quot;20307&quot; value=&quot;426&quot;/&gt;&lt;/object&gt;&lt;object type=&quot;3&quot; unique_id=&quot;83078&quot;&gt;&lt;property id=&quot;20148&quot; value=&quot;5&quot;/&gt;&lt;property id=&quot;20300&quot; value=&quot;Slide 44 - &amp;quot;Instruction for Teaching Sentences  &amp;quot;&quot;/&gt;&lt;property id=&quot;20307&quot; value=&quot;427&quot;/&gt;&lt;/object&gt;&lt;object type=&quot;3&quot; unique_id=&quot;83079&quot;&gt;&lt;property id=&quot;20148&quot; value=&quot;5&quot;/&gt;&lt;property id=&quot;20300&quot; value=&quot;Slide 45 - &amp;quot;Simple Sentence&amp;quot;&quot;/&gt;&lt;property id=&quot;20307&quot; value=&quot;428&quot;/&gt;&lt;/object&gt;&lt;object type=&quot;3&quot; unique_id=&quot;83080&quot;&gt;&lt;property id=&quot;20148&quot; value=&quot;5&quot;/&gt;&lt;property id=&quot;20300&quot; value=&quot;Slide 46 - &amp;quot;Simple, Compound, and Complex Sentence Structures&amp;quot;&quot;/&gt;&lt;property id=&quot;20307&quot; value=&quot;429&quot;/&gt;&lt;/object&gt;&lt;object type=&quot;3&quot; unique_id=&quot;83081&quot;&gt;&lt;property id=&quot;20148&quot; value=&quot;5&quot;/&gt;&lt;property id=&quot;20300&quot; value=&quot;Slide 47 - &amp;quot;Compound Sentence&amp;quot;&quot;/&gt;&lt;property id=&quot;20307&quot; value=&quot;430&quot;/&gt;&lt;/object&gt;&lt;object type=&quot;3&quot; unique_id=&quot;83082&quot;&gt;&lt;property id=&quot;20148&quot; value=&quot;5&quot;/&gt;&lt;property id=&quot;20300&quot; value=&quot;Slide 48 - &amp;quot;Compound Sentences&amp;quot;&quot;/&gt;&lt;property id=&quot;20307&quot; value=&quot;431&quot;/&gt;&lt;/object&gt;&lt;object type=&quot;3&quot; unique_id=&quot;83083&quot;&gt;&lt;property id=&quot;20148&quot; value=&quot;5&quot;/&gt;&lt;property id=&quot;20300&quot; value=&quot;Slide 49 - &amp;quot;Simple, Compound, and Complex Sentence Structures&amp;quot;&quot;/&gt;&lt;property id=&quot;20307&quot; value=&quot;432&quot;/&gt;&lt;/object&gt;&lt;object type=&quot;3&quot; unique_id=&quot;83084&quot;&gt;&lt;property id=&quot;20148&quot; value=&quot;5&quot;/&gt;&lt;property id=&quot;20300&quot; value=&quot;Slide 50 - &amp;quot;Question Words&amp;quot;&quot;/&gt;&lt;property id=&quot;20307&quot; value=&quot;433&quot;/&gt;&lt;/object&gt;&lt;object type=&quot;3&quot; unique_id=&quot;83085&quot;&gt;&lt;property id=&quot;20148&quot; value=&quot;5&quot;/&gt;&lt;property id=&quot;20300&quot; value=&quot;Slide 51&quot;/&gt;&lt;property id=&quot;20307&quot; value=&quot;434&quot;/&gt;&lt;/object&gt;&lt;object type=&quot;3&quot; unique_id=&quot;83086&quot;&gt;&lt;property id=&quot;20148&quot; value=&quot;5&quot;/&gt;&lt;property id=&quot;20300&quot; value=&quot;Slide 52 - &amp;quot;Types of Sentences&amp;quot;&quot;/&gt;&lt;property id=&quot;20307&quot; value=&quot;435&quot;/&gt;&lt;/object&gt;&lt;object type=&quot;3&quot; unique_id=&quot;83087&quot;&gt;&lt;property id=&quot;20148&quot; value=&quot;5&quot;/&gt;&lt;property id=&quot;20300&quot; value=&quot;Slide 53 - &amp;quot;Sentence Completion&amp;quot;&quot;/&gt;&lt;property id=&quot;20307&quot; value=&quot;436&quot;/&gt;&lt;/object&gt;&lt;object type=&quot;3&quot; unique_id=&quot;83088&quot;&gt;&lt;property id=&quot;20148&quot; value=&quot;5&quot;/&gt;&lt;property id=&quot;20300&quot; value=&quot;Slide 54 - &amp;quot;Code the Sentences&amp;quot;&quot;/&gt;&lt;property id=&quot;20307&quot; value=&quot;437&quot;/&gt;&lt;/object&gt;&lt;object type=&quot;3&quot; unique_id=&quot;83089&quot;&gt;&lt;property id=&quot;20148&quot; value=&quot;5&quot;/&gt;&lt;property id=&quot;20300&quot; value=&quot;Slide 55 - &amp;quot;Code the Sentences&amp;quot;&quot;/&gt;&lt;property id=&quot;20307&quot; value=&quot;438&quot;/&gt;&lt;/object&gt;&lt;object type=&quot;3&quot; unique_id=&quot;83090&quot;&gt;&lt;property id=&quot;20148&quot; value=&quot;5&quot;/&gt;&lt;property id=&quot;20300&quot; value=&quot;Slide 56 - &amp;quot;Code the Sentences&amp;quot;&quot;/&gt;&lt;property id=&quot;20307&quot; value=&quot;439&quot;/&gt;&lt;/object&gt;&lt;object type=&quot;3&quot; unique_id=&quot;83091&quot;&gt;&lt;property id=&quot;20148&quot; value=&quot;5&quot;/&gt;&lt;property id=&quot;20300&quot; value=&quot;Slide 57 - &amp;quot;Sentence Anagrams&amp;quot;&quot;/&gt;&lt;property id=&quot;20307&quot; value=&quot;440&quot;/&gt;&lt;/object&gt;&lt;object type=&quot;3&quot; unique_id=&quot;83092&quot;&gt;&lt;property id=&quot;20148&quot; value=&quot;5&quot;/&gt;&lt;property id=&quot;20300&quot; value=&quot;Slide 58 - &amp;quot;Sentence Anagrams&amp;quot;&quot;/&gt;&lt;property id=&quot;20307&quot; value=&quot;441&quot;/&gt;&lt;/object&gt;&lt;object type=&quot;3&quot; unique_id=&quot;83093&quot;&gt;&lt;property id=&quot;20148&quot; value=&quot;5&quot;/&gt;&lt;property id=&quot;20300&quot; value=&quot;Slide 59 - &amp;quot;Sentence Anagrams&amp;quot;&quot;/&gt;&lt;property id=&quot;20307&quot; value=&quot;442&quot;/&gt;&lt;/object&gt;&lt;object type=&quot;3&quot; unique_id=&quot;83094&quot;&gt;&lt;property id=&quot;20148&quot; value=&quot;5&quot;/&gt;&lt;property id=&quot;20300&quot; value=&quot;Slide 60 - &amp;quot;Sentence Anagrams for Your Classroom&amp;quot;&quot;/&gt;&lt;property id=&quot;20307&quot; value=&quot;443&quot;/&gt;&lt;/object&gt;&lt;object type=&quot;3&quot; unique_id=&quot;83095&quot;&gt;&lt;property id=&quot;20148&quot; value=&quot;5&quot;/&gt;&lt;property id=&quot;20300&quot; value=&quot;Slide 61 - &amp;quot;Punctuation Matters!&amp;quot;&quot;/&gt;&lt;property id=&quot;20307&quot; value=&quot;444&quot;/&gt;&lt;/object&gt;&lt;object type=&quot;3&quot; unique_id=&quot;83096&quot;&gt;&lt;property id=&quot;20148&quot; value=&quot;5&quot;/&gt;&lt;property id=&quot;20300&quot; value=&quot;Slide 62 - &amp;quot;Systematic Sentence Elaboration&amp;quot;&quot;/&gt;&lt;property id=&quot;20307&quot; value=&quot;445&quot;/&gt;&lt;/object&gt;&lt;object type=&quot;3&quot; unique_id=&quot;83097&quot;&gt;&lt;property id=&quot;20148&quot; value=&quot;5&quot;/&gt;&lt;property id=&quot;20300&quot; value=&quot;Slide 63 - &amp;quot;Systematic Sentence Elaboration&amp;quot;&quot;/&gt;&lt;property id=&quot;20307&quot; value=&quot;446&quot;/&gt;&lt;/object&gt;&lt;object type=&quot;3&quot; unique_id=&quot;83098&quot;&gt;&lt;property id=&quot;20148&quot; value=&quot;5&quot;/&gt;&lt;property id=&quot;20300&quot; value=&quot;Slide 64 - &amp;quot;Sentence Deconstruction and Paraphrase&amp;quot;&quot;/&gt;&lt;property id=&quot;20307&quot; value=&quot;447&quot;/&gt;&lt;/object&gt;&lt;object type=&quot;3&quot; unique_id=&quot;83099&quot;&gt;&lt;property id=&quot;20148&quot; value=&quot;5&quot;/&gt;&lt;property id=&quot;20300&quot; value=&quot;Slide 65 - &amp;quot;Sentence Deconstruction and Paraphrase&amp;quot;&quot;/&gt;&lt;property id=&quot;20307&quot; value=&quot;448&quot;/&gt;&lt;/object&gt;&lt;object type=&quot;3&quot; unique_id=&quot;83100&quot;&gt;&lt;property id=&quot;20148&quot; value=&quot;5&quot;/&gt;&lt;property id=&quot;20300&quot; value=&quot;Slide 66 - &amp;quot;Sentence Combining&amp;quot;&quot;/&gt;&lt;property id=&quot;20307&quot; value=&quot;449&quot;/&gt;&lt;/object&gt;&lt;object type=&quot;3&quot; unique_id=&quot;83101&quot;&gt;&lt;property id=&quot;20148&quot; value=&quot;5&quot;/&gt;&lt;property id=&quot;20300&quot; value=&quot;Slide 67 - &amp;quot;SUTW Mastering  Sentences &amp;quot;&quot;/&gt;&lt;property id=&quot;20307&quot; value=&quot;450&quot;/&gt;&lt;/object&gt;&lt;object type=&quot;3&quot; unique_id=&quot;83102&quot;&gt;&lt;property id=&quot;20148&quot; value=&quot;5&quot;/&gt;&lt;property id=&quot;20300&quot; value=&quot;Slide 68 - &amp;quot;What does it take to write a good sentence?&amp;quot;&quot;/&gt;&lt;property id=&quot;20307&quot; value=&quot;451&quot;/&gt;&lt;/object&gt;&lt;object type=&quot;3&quot; unique_id=&quot;83103&quot;&gt;&lt;property id=&quot;20148&quot; value=&quot;5&quot;/&gt;&lt;property id=&quot;20300&quot; value=&quot;Slide 69 - &amp;quot;In order to master sentences children must be able to…&amp;quot;&quot;/&gt;&lt;property id=&quot;20307&quot; value=&quot;452&quot;/&gt;&lt;/object&gt;&lt;object type=&quot;3&quot; unique_id=&quot;83104&quot;&gt;&lt;property id=&quot;20148&quot; value=&quot;5&quot;/&gt;&lt;property id=&quot;20300&quot; value=&quot;Slide 70 - &amp;quot;Section One:&amp;#x0D;&amp;#x0A;Learning Sentence Writing&amp;quot;&quot;/&gt;&lt;property id=&quot;20307&quot; value=&quot;453&quot;/&gt;&lt;/object&gt;&lt;object type=&quot;3&quot; unique_id=&quot;83105&quot;&gt;&lt;property id=&quot;20148&quot; value=&quot;5&quot;/&gt;&lt;property id=&quot;20300&quot; value=&quot;Slide 71 - &amp;quot;Students practice identifying  the difference between a complete sentence and a fragmented sentence.&amp;quot;&quot;/&gt;&lt;property id=&quot;20307&quot; value=&quot;454&quot;/&gt;&lt;/object&gt;&lt;object type=&quot;3&quot; unique_id=&quot;83106&quot;&gt;&lt;property id=&quot;20148&quot; value=&quot;5&quot;/&gt;&lt;property id=&quot;20300&quot; value=&quot;Slide 72 - &amp;quot;Learning the Parts of a Sentence&amp;quot;&quot;/&gt;&lt;property id=&quot;20307&quot; value=&quot;455&quot;/&gt;&lt;/object&gt;&lt;object type=&quot;3&quot; unique_id=&quot;83107&quot;&gt;&lt;property id=&quot;20148&quot; value=&quot;5&quot;/&gt;&lt;property id=&quot;20300&quot; value=&quot;Slide 73 - &amp;quot;Advanced&amp;#x0D;&amp;#x0A;Learning the Parts of a Sentence &amp;quot;&quot;/&gt;&lt;property id=&quot;20307&quot; value=&quot;456&quot;/&gt;&lt;/object&gt;&lt;object type=&quot;3&quot; unique_id=&quot;83108&quot;&gt;&lt;property id=&quot;20148&quot; value=&quot;5&quot;/&gt;&lt;property id=&quot;20300&quot; value=&quot;Slide 74 - &amp;quot;Section Two:&amp;#x0D;&amp;#x0A;Practicing Sentence Writing&amp;quot;&quot;/&gt;&lt;property id=&quot;20307&quot; value=&quot;457&quot;/&gt;&lt;/object&gt;&lt;object type=&quot;3&quot; unique_id=&quot;83109&quot;&gt;&lt;property id=&quot;20148&quot; value=&quot;5&quot;/&gt;&lt;property id=&quot;20300&quot; value=&quot;Slide 75 - &amp;quot;Different Kinds of Sentences&amp;quot;&quot;/&gt;&lt;property id=&quot;20307&quot; value=&quot;458&quot;/&gt;&lt;/object&gt;&lt;object type=&quot;3&quot; unique_id=&quot;83110&quot;&gt;&lt;property id=&quot;20148&quot; value=&quot;5&quot;/&gt;&lt;property id=&quot;20300&quot; value=&quot;Slide 76 - &amp;quot;Combining Concepts&amp;#x0D;&amp;#x0A;&amp;quot;&quot;/&gt;&lt;property id=&quot;20307&quot; value=&quot;459&quot;/&gt;&lt;/object&gt;&lt;object type=&quot;3&quot; unique_id=&quot;83111&quot;&gt;&lt;property id=&quot;20148&quot; value=&quot;5&quot;/&gt;&lt;property id=&quot;20300&quot; value=&quot;Slide 77 - &amp;quot;Section Three:&amp;#x0D;&amp;#x0A;Mastering Sentence Writing&amp;quot;&quot;/&gt;&lt;property id=&quot;20307&quot; value=&quot;460&quot;/&gt;&lt;/object&gt;&lt;object type=&quot;3&quot; unique_id=&quot;83112&quot;&gt;&lt;property id=&quot;20148&quot; value=&quot;5&quot;/&gt;&lt;property id=&quot;20300&quot; value=&quot;Slide 78 - &amp;quot;Diagramming Sentences&amp;quot;&quot;/&gt;&lt;property id=&quot;20307&quot; value=&quot;461&quot;/&gt;&lt;/object&gt;&lt;object type=&quot;3&quot; unique_id=&quot;83113&quot;&gt;&lt;property id=&quot;20148&quot; value=&quot;5&quot;/&gt;&lt;property id=&quot;20300&quot; value=&quot;Slide 79 - &amp;quot;Playing with Language&amp;quot;&quot;/&gt;&lt;property id=&quot;20307&quot; value=&quot;462&quot;/&gt;&lt;/object&gt;&lt;object type=&quot;3&quot; unique_id=&quot;83114&quot;&gt;&lt;property id=&quot;20148&quot; value=&quot;5&quot;/&gt;&lt;property id=&quot;20300&quot; value=&quot;Slide 80 - &amp;quot;Analyzing Sentences in Context&amp;quot;&quot;/&gt;&lt;property id=&quot;20307&quot; value=&quot;463&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5069</Words>
  <Application>Microsoft Office PowerPoint</Application>
  <PresentationFormat>On-screen Show (4:3)</PresentationFormat>
  <Paragraphs>685</Paragraphs>
  <Slides>81</Slides>
  <Notes>43</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AcademicPresentation1</vt:lpstr>
      <vt:lpstr>Specialized instruction in Written Expression: The challenges of Learning to Write </vt:lpstr>
      <vt:lpstr>Objectives</vt:lpstr>
      <vt:lpstr>Writing Next Meta Analysis Grammar </vt:lpstr>
      <vt:lpstr>Key Elements of Effective Adolescent Writing Instruction</vt:lpstr>
      <vt:lpstr>Writing Next </vt:lpstr>
      <vt:lpstr>Slide 6</vt:lpstr>
      <vt:lpstr>And the issue of GRAMMAR…</vt:lpstr>
      <vt:lpstr>Sentence-Combining ES 0.50 </vt:lpstr>
      <vt:lpstr>Sentence-Combining </vt:lpstr>
      <vt:lpstr>Traditional Grammar Studies </vt:lpstr>
      <vt:lpstr>Traditional Grammar </vt:lpstr>
      <vt:lpstr>Traditional Grammar </vt:lpstr>
      <vt:lpstr>Grammar in context </vt:lpstr>
      <vt:lpstr>Parts of speech instruction: Visual Language</vt:lpstr>
      <vt:lpstr>Grammar Instruction</vt:lpstr>
      <vt:lpstr>The noun</vt:lpstr>
      <vt:lpstr>Noun lesson </vt:lpstr>
      <vt:lpstr>The adjective, article and pronoun </vt:lpstr>
      <vt:lpstr>Article Lesson</vt:lpstr>
      <vt:lpstr>Label simple noun phrases </vt:lpstr>
      <vt:lpstr>Adjective Lesson </vt:lpstr>
      <vt:lpstr>Label simple noun phrases </vt:lpstr>
      <vt:lpstr>The Verb </vt:lpstr>
      <vt:lpstr>Verb Lesson </vt:lpstr>
      <vt:lpstr>Label simple noun phrase plus verb </vt:lpstr>
      <vt:lpstr>The adverb </vt:lpstr>
      <vt:lpstr>Adverb lesson </vt:lpstr>
      <vt:lpstr>Label simple noun phrase plus verb </vt:lpstr>
      <vt:lpstr>The conjunction</vt:lpstr>
      <vt:lpstr>Label simple noun phrase plus verb and adverb </vt:lpstr>
      <vt:lpstr>The preposition </vt:lpstr>
      <vt:lpstr>Preposition </vt:lpstr>
      <vt:lpstr>The interjection</vt:lpstr>
      <vt:lpstr>Interjection!</vt:lpstr>
      <vt:lpstr>Instruction for phrases and clauses  </vt:lpstr>
      <vt:lpstr>What’s the Difference?</vt:lpstr>
      <vt:lpstr>Examples of Phrases and Clauses</vt:lpstr>
      <vt:lpstr>Sorting Phrases and Clauses</vt:lpstr>
      <vt:lpstr>Sorting Phrases and Clauses</vt:lpstr>
      <vt:lpstr>Sorting Phrases and Clauses</vt:lpstr>
      <vt:lpstr>Sorting Phrases and Clauses </vt:lpstr>
      <vt:lpstr>Sorting Phrases and Clauses </vt:lpstr>
      <vt:lpstr>Sorting Phrases and Clauses </vt:lpstr>
      <vt:lpstr>Instruction for Teaching Sentences  </vt:lpstr>
      <vt:lpstr>Simple Sentence</vt:lpstr>
      <vt:lpstr>Simple, Compound, and Complex Sentence Structures</vt:lpstr>
      <vt:lpstr>Compound Sentence</vt:lpstr>
      <vt:lpstr>Compound Sentences</vt:lpstr>
      <vt:lpstr>Simple, Compound, and Complex Sentence Structures</vt:lpstr>
      <vt:lpstr>Question Words</vt:lpstr>
      <vt:lpstr>Slide 51</vt:lpstr>
      <vt:lpstr>Types of Sentences</vt:lpstr>
      <vt:lpstr>Sentence Completion</vt:lpstr>
      <vt:lpstr>Code the Sentences</vt:lpstr>
      <vt:lpstr>Code the Sentences</vt:lpstr>
      <vt:lpstr>Code the Sentences</vt:lpstr>
      <vt:lpstr>Sentence Anagrams</vt:lpstr>
      <vt:lpstr>Sentence Anagrams</vt:lpstr>
      <vt:lpstr>Sentence Anagrams</vt:lpstr>
      <vt:lpstr>Sentence Anagrams for Your Classroom</vt:lpstr>
      <vt:lpstr>Punctuation Matters!</vt:lpstr>
      <vt:lpstr>Systematic Sentence Elaboration</vt:lpstr>
      <vt:lpstr>Systematic Sentence Elaboration</vt:lpstr>
      <vt:lpstr>Sentence Deconstruction and Paraphrase</vt:lpstr>
      <vt:lpstr>Sentence Deconstruction and Paraphrase</vt:lpstr>
      <vt:lpstr>Sentence Combining</vt:lpstr>
      <vt:lpstr>SUTW Mastering  Sentences </vt:lpstr>
      <vt:lpstr>What does it take to write a good sentence?</vt:lpstr>
      <vt:lpstr>In order to master sentences children must be able to…</vt:lpstr>
      <vt:lpstr>Section One: Learning Sentence Writing</vt:lpstr>
      <vt:lpstr>Students practice identifying  the difference between a complete sentence and a fragmented sentence.</vt:lpstr>
      <vt:lpstr>Learning the Parts of a Sentence</vt:lpstr>
      <vt:lpstr>Advanced Learning the Parts of a Sentence </vt:lpstr>
      <vt:lpstr>Section Two: Practicing Sentence Writing</vt:lpstr>
      <vt:lpstr>Different Kinds of Sentences</vt:lpstr>
      <vt:lpstr>Combining Concepts </vt:lpstr>
      <vt:lpstr>Section Three: Mastering Sentence Writing</vt:lpstr>
      <vt:lpstr>Diagramming Sentences</vt:lpstr>
      <vt:lpstr>Playing with Language</vt:lpstr>
      <vt:lpstr>Analyzing Sentences in Context</vt:lpstr>
      <vt:lpstr>Slide 81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2013-03-06T04:26:31Z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